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10.xml" ContentType="application/vnd.openxmlformats-officedocument.presentationml.slideLayout+xml"/>
  <Override PartName="/ppt/slides/slide8.xml" ContentType="application/vnd.openxmlformats-officedocument.presentationml.slide+xml"/>
  <Override PartName="/ppt/slides/slide49.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 id="2147483714" r:id="rId2"/>
  </p:sldMasterIdLst>
  <p:notesMasterIdLst>
    <p:notesMasterId r:id="rId52"/>
  </p:notesMasterIdLst>
  <p:sldIdLst>
    <p:sldId id="295" r:id="rId3"/>
    <p:sldId id="278" r:id="rId4"/>
    <p:sldId id="312" r:id="rId5"/>
    <p:sldId id="314" r:id="rId6"/>
    <p:sldId id="315" r:id="rId7"/>
    <p:sldId id="316" r:id="rId8"/>
    <p:sldId id="317" r:id="rId9"/>
    <p:sldId id="318" r:id="rId10"/>
    <p:sldId id="319" r:id="rId11"/>
    <p:sldId id="320" r:id="rId12"/>
    <p:sldId id="321" r:id="rId13"/>
    <p:sldId id="322" r:id="rId14"/>
    <p:sldId id="325" r:id="rId15"/>
    <p:sldId id="324" r:id="rId16"/>
    <p:sldId id="296" r:id="rId17"/>
    <p:sldId id="257" r:id="rId18"/>
    <p:sldId id="339" r:id="rId19"/>
    <p:sldId id="330" r:id="rId20"/>
    <p:sldId id="328" r:id="rId21"/>
    <p:sldId id="333" r:id="rId22"/>
    <p:sldId id="258" r:id="rId23"/>
    <p:sldId id="259" r:id="rId24"/>
    <p:sldId id="331" r:id="rId25"/>
    <p:sldId id="260" r:id="rId26"/>
    <p:sldId id="274" r:id="rId27"/>
    <p:sldId id="261" r:id="rId28"/>
    <p:sldId id="275" r:id="rId29"/>
    <p:sldId id="262" r:id="rId30"/>
    <p:sldId id="263" r:id="rId31"/>
    <p:sldId id="264" r:id="rId32"/>
    <p:sldId id="265" r:id="rId33"/>
    <p:sldId id="326" r:id="rId34"/>
    <p:sldId id="266" r:id="rId35"/>
    <p:sldId id="327" r:id="rId36"/>
    <p:sldId id="267" r:id="rId37"/>
    <p:sldId id="268" r:id="rId38"/>
    <p:sldId id="269" r:id="rId39"/>
    <p:sldId id="270" r:id="rId40"/>
    <p:sldId id="329" r:id="rId41"/>
    <p:sldId id="271" r:id="rId42"/>
    <p:sldId id="272" r:id="rId43"/>
    <p:sldId id="273" r:id="rId44"/>
    <p:sldId id="334" r:id="rId45"/>
    <p:sldId id="332" r:id="rId46"/>
    <p:sldId id="335" r:id="rId47"/>
    <p:sldId id="336" r:id="rId48"/>
    <p:sldId id="337" r:id="rId49"/>
    <p:sldId id="338" r:id="rId50"/>
    <p:sldId id="311" r:id="rId5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4853" autoAdjust="0"/>
    <p:restoredTop sz="94660"/>
  </p:normalViewPr>
  <p:slideViewPr>
    <p:cSldViewPr snapToGrid="0">
      <p:cViewPr varScale="1">
        <p:scale>
          <a:sx n="73" d="100"/>
          <a:sy n="73" d="100"/>
        </p:scale>
        <p:origin x="-630" y="-102"/>
      </p:cViewPr>
      <p:guideLst>
        <p:guide orient="horz" pos="2160"/>
        <p:guide pos="384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tableStyles" Target="tableStyle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6BA80FC-4AA1-4BC6-A96E-4FD1D0E1220D}" type="datetimeFigureOut">
              <a:rPr lang="en-US" smtClean="0"/>
              <a:pPr/>
              <a:t>07-Oct-23</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CEF842F-F09D-49C1-AA13-1DA85FB7072E}" type="slidenum">
              <a:rPr lang="en-US" smtClean="0"/>
              <a:pPr/>
              <a:t>‹#›</a:t>
            </a:fld>
            <a:endParaRPr lang="en-US"/>
          </a:p>
        </p:txBody>
      </p:sp>
    </p:spTree>
    <p:extLst>
      <p:ext uri="{BB962C8B-B14F-4D97-AF65-F5344CB8AC3E}">
        <p14:creationId xmlns:p14="http://schemas.microsoft.com/office/powerpoint/2010/main" xmlns="" val="14174552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80899"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sr-Cyrl-CS" smtClean="0">
                <a:latin typeface="Arial" panose="020B0604020202020204" pitchFamily="34" charset="0"/>
              </a:rPr>
              <a:t>епоха развоја људског друштва, који је најдуже трајао</a:t>
            </a:r>
            <a:endParaRPr lang="en-US" smtClean="0"/>
          </a:p>
        </p:txBody>
      </p:sp>
      <p:sp>
        <p:nvSpPr>
          <p:cNvPr id="80900"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Garamond" panose="02020404030301010803" pitchFamily="18" charset="0"/>
                <a:cs typeface="Arial" panose="020B0604020202020204" pitchFamily="34" charset="0"/>
              </a:defRPr>
            </a:lvl1pPr>
            <a:lvl2pPr marL="742950" indent="-285750" eaLnBrk="0" hangingPunct="0">
              <a:defRPr>
                <a:solidFill>
                  <a:schemeClr val="tx1"/>
                </a:solidFill>
                <a:latin typeface="Garamond" panose="02020404030301010803" pitchFamily="18" charset="0"/>
                <a:cs typeface="Arial" panose="020B0604020202020204" pitchFamily="34" charset="0"/>
              </a:defRPr>
            </a:lvl2pPr>
            <a:lvl3pPr marL="1143000" indent="-228600" eaLnBrk="0" hangingPunct="0">
              <a:defRPr>
                <a:solidFill>
                  <a:schemeClr val="tx1"/>
                </a:solidFill>
                <a:latin typeface="Garamond" panose="02020404030301010803" pitchFamily="18" charset="0"/>
                <a:cs typeface="Arial" panose="020B0604020202020204" pitchFamily="34" charset="0"/>
              </a:defRPr>
            </a:lvl3pPr>
            <a:lvl4pPr marL="1600200" indent="-228600" eaLnBrk="0" hangingPunct="0">
              <a:defRPr>
                <a:solidFill>
                  <a:schemeClr val="tx1"/>
                </a:solidFill>
                <a:latin typeface="Garamond" panose="02020404030301010803" pitchFamily="18" charset="0"/>
                <a:cs typeface="Arial" panose="020B0604020202020204" pitchFamily="34" charset="0"/>
              </a:defRPr>
            </a:lvl4pPr>
            <a:lvl5pPr marL="2057400" indent="-228600" eaLnBrk="0" hangingPunct="0">
              <a:defRPr>
                <a:solidFill>
                  <a:schemeClr val="tx1"/>
                </a:solidFill>
                <a:latin typeface="Garamond" panose="02020404030301010803" pitchFamily="18"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Garamond" panose="02020404030301010803" pitchFamily="18"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Garamond" panose="02020404030301010803" pitchFamily="18"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Garamond" panose="02020404030301010803" pitchFamily="18"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Garamond" panose="02020404030301010803" pitchFamily="18" charset="0"/>
                <a:cs typeface="Arial" panose="020B0604020202020204" pitchFamily="34" charset="0"/>
              </a:defRPr>
            </a:lvl9pPr>
          </a:lstStyle>
          <a:p>
            <a:pPr eaLnBrk="1" hangingPunct="1"/>
            <a:fld id="{D7E10D66-BACC-4700-A9F7-A462D36389D5}" type="slidenum">
              <a:rPr lang="en-US">
                <a:solidFill>
                  <a:prstClr val="black"/>
                </a:solidFill>
              </a:rPr>
              <a:pPr eaLnBrk="1" hangingPunct="1"/>
              <a:t>2</a:t>
            </a:fld>
            <a:endParaRPr lang="en-US">
              <a:solidFill>
                <a:prstClr val="black"/>
              </a:solidFill>
            </a:endParaRPr>
          </a:p>
        </p:txBody>
      </p:sp>
    </p:spTree>
    <p:extLst>
      <p:ext uri="{BB962C8B-B14F-4D97-AF65-F5344CB8AC3E}">
        <p14:creationId xmlns:p14="http://schemas.microsoft.com/office/powerpoint/2010/main" xmlns="" val="195415499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xmlns=""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xmlns=""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8ED89BD2-8711-4E55-ABB5-29C1E186740A}" type="datetimeFigureOut">
              <a:rPr lang="en-US" smtClean="0"/>
              <a:pPr/>
              <a:t>07-Oct-23</a:t>
            </a:fld>
            <a:endParaRPr lang="en-US"/>
          </a:p>
        </p:txBody>
      </p:sp>
      <p:sp>
        <p:nvSpPr>
          <p:cNvPr id="5" name="Footer Placeholder 4"/>
          <p:cNvSpPr>
            <a:spLocks noGrp="1"/>
          </p:cNvSpPr>
          <p:nvPr>
            <p:ph type="ftr" sz="quarter" idx="11"/>
          </p:nvPr>
        </p:nvSpPr>
        <p:spPr>
          <a:xfrm>
            <a:off x="2692397" y="5037663"/>
            <a:ext cx="5214635" cy="279400"/>
          </a:xfrm>
        </p:spPr>
        <p:txBody>
          <a:bodyPr/>
          <a:lstStyle/>
          <a:p>
            <a:endParaRPr lang="en-US"/>
          </a:p>
        </p:txBody>
      </p:sp>
      <p:sp>
        <p:nvSpPr>
          <p:cNvPr id="6" name="Slide Number Placeholder 5"/>
          <p:cNvSpPr>
            <a:spLocks noGrp="1"/>
          </p:cNvSpPr>
          <p:nvPr>
            <p:ph type="sldNum" sz="quarter" idx="12"/>
          </p:nvPr>
        </p:nvSpPr>
        <p:spPr>
          <a:xfrm>
            <a:off x="8956900" y="5037663"/>
            <a:ext cx="551167" cy="279400"/>
          </a:xfrm>
        </p:spPr>
        <p:txBody>
          <a:bodyPr/>
          <a:lstStyle/>
          <a:p>
            <a:fld id="{967DE26C-328D-42C7-BD20-8C9B0D574CAD}" type="slidenum">
              <a:rPr lang="en-US" smtClean="0"/>
              <a:pPr/>
              <a:t>‹#›</a:t>
            </a:fld>
            <a:endParaRPr lang="en-US"/>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42149597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ED89BD2-8711-4E55-ABB5-29C1E186740A}" type="datetimeFigureOut">
              <a:rPr lang="en-US" smtClean="0"/>
              <a:pPr/>
              <a:t>07-Oct-23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7DE26C-328D-42C7-BD20-8C9B0D574CAD}" type="slidenum">
              <a:rPr lang="en-US" smtClean="0"/>
              <a:pPr/>
              <a:t>‹#›</a:t>
            </a:fld>
            <a:endParaRPr lang="en-US"/>
          </a:p>
        </p:txBody>
      </p:sp>
    </p:spTree>
    <p:extLst>
      <p:ext uri="{BB962C8B-B14F-4D97-AF65-F5344CB8AC3E}">
        <p14:creationId xmlns:p14="http://schemas.microsoft.com/office/powerpoint/2010/main" xmlns="" val="36165420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ED89BD2-8711-4E55-ABB5-29C1E186740A}" type="datetimeFigureOut">
              <a:rPr lang="en-US" smtClean="0"/>
              <a:pPr/>
              <a:t>07-Oct-23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75558356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ED89BD2-8711-4E55-ABB5-29C1E186740A}" type="datetimeFigureOut">
              <a:rPr lang="en-US" smtClean="0"/>
              <a:pPr/>
              <a:t>07-Oct-23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125879248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ED89BD2-8711-4E55-ABB5-29C1E186740A}" type="datetimeFigureOut">
              <a:rPr lang="en-US" smtClean="0"/>
              <a:pPr/>
              <a:t>07-Oct-23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spTree>
    <p:extLst>
      <p:ext uri="{BB962C8B-B14F-4D97-AF65-F5344CB8AC3E}">
        <p14:creationId xmlns:p14="http://schemas.microsoft.com/office/powerpoint/2010/main" xmlns="" val="407884632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ED89BD2-8711-4E55-ABB5-29C1E186740A}" type="datetimeFigureOut">
              <a:rPr lang="en-US" smtClean="0"/>
              <a:pPr/>
              <a:t>07-Oct-23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237979527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ED89BD2-8711-4E55-ABB5-29C1E186740A}" type="datetimeFigureOut">
              <a:rPr lang="en-US" smtClean="0"/>
              <a:pPr/>
              <a:t>07-Oct-23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5491458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ED89BD2-8711-4E55-ABB5-29C1E186740A}" type="datetimeFigureOut">
              <a:rPr lang="en-US" smtClean="0"/>
              <a:pPr/>
              <a:t>07-Oct-23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246251014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ED89BD2-8711-4E55-ABB5-29C1E186740A}" type="datetimeFigureOut">
              <a:rPr lang="en-US" smtClean="0"/>
              <a:pPr/>
              <a:t>07-Oct-23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110081196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xmlns=""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xmlns=""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8ED89BD2-8711-4E55-ABB5-29C1E186740A}" type="datetimeFigureOut">
              <a:rPr lang="en-US" smtClean="0">
                <a:solidFill>
                  <a:prstClr val="black"/>
                </a:solidFill>
              </a:rPr>
              <a:pPr/>
              <a:t>07-Oct-23</a:t>
            </a:fld>
            <a:endParaRPr lang="en-US">
              <a:solidFill>
                <a:prstClr val="black"/>
              </a:solidFill>
            </a:endParaRPr>
          </a:p>
        </p:txBody>
      </p:sp>
      <p:sp>
        <p:nvSpPr>
          <p:cNvPr id="5" name="Footer Placeholder 4"/>
          <p:cNvSpPr>
            <a:spLocks noGrp="1"/>
          </p:cNvSpPr>
          <p:nvPr>
            <p:ph type="ftr" sz="quarter" idx="11"/>
          </p:nvPr>
        </p:nvSpPr>
        <p:spPr>
          <a:xfrm>
            <a:off x="2692397" y="5037663"/>
            <a:ext cx="5214635" cy="279400"/>
          </a:xfrm>
        </p:spPr>
        <p:txBody>
          <a:bodyPr/>
          <a:lstStyle/>
          <a:p>
            <a:endParaRPr lang="en-US">
              <a:solidFill>
                <a:prstClr val="black"/>
              </a:solidFill>
            </a:endParaRPr>
          </a:p>
        </p:txBody>
      </p:sp>
      <p:sp>
        <p:nvSpPr>
          <p:cNvPr id="6" name="Slide Number Placeholder 5"/>
          <p:cNvSpPr>
            <a:spLocks noGrp="1"/>
          </p:cNvSpPr>
          <p:nvPr>
            <p:ph type="sldNum" sz="quarter" idx="12"/>
          </p:nvPr>
        </p:nvSpPr>
        <p:spPr>
          <a:xfrm>
            <a:off x="8956900" y="5037663"/>
            <a:ext cx="551167" cy="279400"/>
          </a:xfrm>
        </p:spPr>
        <p:txBody>
          <a:bodyPr/>
          <a:lstStyle/>
          <a:p>
            <a:fld id="{967DE26C-328D-42C7-BD20-8C9B0D574CAD}" type="slidenum">
              <a:rPr lang="en-US" smtClean="0">
                <a:solidFill>
                  <a:prstClr val="black"/>
                </a:solidFill>
              </a:rPr>
              <a:pPr/>
              <a:t>‹#›</a:t>
            </a:fld>
            <a:endParaRPr lang="en-US">
              <a:solidFill>
                <a:prstClr val="black"/>
              </a:solidFill>
            </a:endParaRPr>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276712643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ED89BD2-8711-4E55-ABB5-29C1E186740A}" type="datetimeFigureOut">
              <a:rPr lang="en-US" smtClean="0">
                <a:solidFill>
                  <a:prstClr val="black"/>
                </a:solidFill>
              </a:rPr>
              <a:pPr/>
              <a:t>07-Oct-23</a:t>
            </a:fld>
            <a:endParaRPr lang="en-US">
              <a:solidFill>
                <a:prstClr val="black"/>
              </a:solidFill>
            </a:endParaRPr>
          </a:p>
        </p:txBody>
      </p:sp>
      <p:sp>
        <p:nvSpPr>
          <p:cNvPr id="5" name="Footer Placeholder 4"/>
          <p:cNvSpPr>
            <a:spLocks noGrp="1"/>
          </p:cNvSpPr>
          <p:nvPr>
            <p:ph type="ftr" sz="quarter" idx="11"/>
          </p:nvPr>
        </p:nvSpPr>
        <p:spPr/>
        <p:txBody>
          <a:bodyPr/>
          <a:lstStyle/>
          <a:p>
            <a:endParaRPr lang="en-US">
              <a:solidFill>
                <a:prstClr val="black"/>
              </a:solidFill>
            </a:endParaRPr>
          </a:p>
        </p:txBody>
      </p:sp>
      <p:sp>
        <p:nvSpPr>
          <p:cNvPr id="6" name="Slide Number Placeholder 5"/>
          <p:cNvSpPr>
            <a:spLocks noGrp="1"/>
          </p:cNvSpPr>
          <p:nvPr>
            <p:ph type="sldNum" sz="quarter" idx="12"/>
          </p:nvPr>
        </p:nvSpPr>
        <p:spPr/>
        <p:txBody>
          <a:bodyPr/>
          <a:lstStyle/>
          <a:p>
            <a:fld id="{967DE26C-328D-42C7-BD20-8C9B0D574CAD}"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xmlns="" val="3156729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ED89BD2-8711-4E55-ABB5-29C1E186740A}" type="datetimeFigureOut">
              <a:rPr lang="en-US" smtClean="0"/>
              <a:pPr/>
              <a:t>07-Oct-23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spTree>
    <p:extLst>
      <p:ext uri="{BB962C8B-B14F-4D97-AF65-F5344CB8AC3E}">
        <p14:creationId xmlns:p14="http://schemas.microsoft.com/office/powerpoint/2010/main" xmlns="" val="160014188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ED89BD2-8711-4E55-ABB5-29C1E186740A}" type="datetimeFigureOut">
              <a:rPr lang="en-US" smtClean="0">
                <a:solidFill>
                  <a:prstClr val="black"/>
                </a:solidFill>
              </a:rPr>
              <a:pPr/>
              <a:t>07-Oct-23</a:t>
            </a:fld>
            <a:endParaRPr lang="en-US">
              <a:solidFill>
                <a:prstClr val="black"/>
              </a:solidFill>
            </a:endParaRPr>
          </a:p>
        </p:txBody>
      </p:sp>
      <p:sp>
        <p:nvSpPr>
          <p:cNvPr id="5" name="Footer Placeholder 4"/>
          <p:cNvSpPr>
            <a:spLocks noGrp="1"/>
          </p:cNvSpPr>
          <p:nvPr>
            <p:ph type="ftr" sz="quarter" idx="11"/>
          </p:nvPr>
        </p:nvSpPr>
        <p:spPr/>
        <p:txBody>
          <a:bodyPr/>
          <a:lstStyle/>
          <a:p>
            <a:endParaRPr lang="en-US">
              <a:solidFill>
                <a:prstClr val="black"/>
              </a:solidFill>
            </a:endParaRPr>
          </a:p>
        </p:txBody>
      </p:sp>
      <p:sp>
        <p:nvSpPr>
          <p:cNvPr id="6" name="Slide Number Placeholder 5"/>
          <p:cNvSpPr>
            <a:spLocks noGrp="1"/>
          </p:cNvSpPr>
          <p:nvPr>
            <p:ph type="sldNum" sz="quarter" idx="12"/>
          </p:nvPr>
        </p:nvSpPr>
        <p:spPr/>
        <p:txBody>
          <a:bodyPr/>
          <a:lstStyle/>
          <a:p>
            <a:fld id="{967DE26C-328D-42C7-BD20-8C9B0D574CAD}" type="slidenum">
              <a:rPr lang="en-US" smtClean="0">
                <a:solidFill>
                  <a:prstClr val="black"/>
                </a:solidFill>
              </a:rPr>
              <a:pPr/>
              <a:t>‹#›</a:t>
            </a:fld>
            <a:endParaRPr lang="en-US">
              <a:solidFill>
                <a:prstClr val="black"/>
              </a:solidFill>
            </a:endParaRPr>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227988024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ED89BD2-8711-4E55-ABB5-29C1E186740A}" type="datetimeFigureOut">
              <a:rPr lang="en-US" smtClean="0">
                <a:solidFill>
                  <a:prstClr val="black"/>
                </a:solidFill>
              </a:rPr>
              <a:pPr/>
              <a:t>07-Oct-23</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967DE26C-328D-42C7-BD20-8C9B0D574CAD}"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xmlns="" val="210501150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ED89BD2-8711-4E55-ABB5-29C1E186740A}" type="datetimeFigureOut">
              <a:rPr lang="en-US" smtClean="0">
                <a:solidFill>
                  <a:prstClr val="black"/>
                </a:solidFill>
              </a:rPr>
              <a:pPr/>
              <a:t>07-Oct-23</a:t>
            </a:fld>
            <a:endParaRPr lang="en-US">
              <a:solidFill>
                <a:prstClr val="black"/>
              </a:solidFill>
            </a:endParaRPr>
          </a:p>
        </p:txBody>
      </p:sp>
      <p:sp>
        <p:nvSpPr>
          <p:cNvPr id="8" name="Footer Placeholder 7"/>
          <p:cNvSpPr>
            <a:spLocks noGrp="1"/>
          </p:cNvSpPr>
          <p:nvPr>
            <p:ph type="ftr" sz="quarter" idx="11"/>
          </p:nvPr>
        </p:nvSpPr>
        <p:spPr/>
        <p:txBody>
          <a:bodyPr/>
          <a:lstStyle/>
          <a:p>
            <a:endParaRPr lang="en-US">
              <a:solidFill>
                <a:prstClr val="black"/>
              </a:solidFill>
            </a:endParaRPr>
          </a:p>
        </p:txBody>
      </p:sp>
      <p:sp>
        <p:nvSpPr>
          <p:cNvPr id="9" name="Slide Number Placeholder 8"/>
          <p:cNvSpPr>
            <a:spLocks noGrp="1"/>
          </p:cNvSpPr>
          <p:nvPr>
            <p:ph type="sldNum" sz="quarter" idx="12"/>
          </p:nvPr>
        </p:nvSpPr>
        <p:spPr/>
        <p:txBody>
          <a:bodyPr/>
          <a:lstStyle/>
          <a:p>
            <a:fld id="{967DE26C-328D-42C7-BD20-8C9B0D574CAD}" type="slidenum">
              <a:rPr lang="en-US" smtClean="0">
                <a:solidFill>
                  <a:prstClr val="black"/>
                </a:solidFill>
              </a:rPr>
              <a:pPr/>
              <a:t>‹#›</a:t>
            </a:fld>
            <a:endParaRPr lang="en-US">
              <a:solidFill>
                <a:prstClr val="black"/>
              </a:solidFill>
            </a:endParaRPr>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172773927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ED89BD2-8711-4E55-ABB5-29C1E186740A}" type="datetimeFigureOut">
              <a:rPr lang="en-US" smtClean="0">
                <a:solidFill>
                  <a:prstClr val="black"/>
                </a:solidFill>
              </a:rPr>
              <a:pPr/>
              <a:t>07-Oct-23</a:t>
            </a:fld>
            <a:endParaRPr lang="en-US">
              <a:solidFill>
                <a:prstClr val="black"/>
              </a:solidFill>
            </a:endParaRPr>
          </a:p>
        </p:txBody>
      </p:sp>
      <p:sp>
        <p:nvSpPr>
          <p:cNvPr id="4" name="Footer Placeholder 3"/>
          <p:cNvSpPr>
            <a:spLocks noGrp="1"/>
          </p:cNvSpPr>
          <p:nvPr>
            <p:ph type="ftr" sz="quarter" idx="11"/>
          </p:nvPr>
        </p:nvSpPr>
        <p:spPr/>
        <p:txBody>
          <a:bodyPr/>
          <a:lstStyle/>
          <a:p>
            <a:endParaRPr lang="en-US">
              <a:solidFill>
                <a:prstClr val="black"/>
              </a:solidFill>
            </a:endParaRPr>
          </a:p>
        </p:txBody>
      </p:sp>
      <p:sp>
        <p:nvSpPr>
          <p:cNvPr id="5" name="Slide Number Placeholder 4"/>
          <p:cNvSpPr>
            <a:spLocks noGrp="1"/>
          </p:cNvSpPr>
          <p:nvPr>
            <p:ph type="sldNum" sz="quarter" idx="12"/>
          </p:nvPr>
        </p:nvSpPr>
        <p:spPr/>
        <p:txBody>
          <a:bodyPr/>
          <a:lstStyle/>
          <a:p>
            <a:fld id="{967DE26C-328D-42C7-BD20-8C9B0D574CAD}" type="slidenum">
              <a:rPr lang="en-US" smtClean="0">
                <a:solidFill>
                  <a:prstClr val="black"/>
                </a:solidFill>
              </a:rPr>
              <a:pPr/>
              <a:t>‹#›</a:t>
            </a:fld>
            <a:endParaRPr lang="en-US">
              <a:solidFill>
                <a:prstClr val="black"/>
              </a:solidFill>
            </a:endParaRPr>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186958814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ED89BD2-8711-4E55-ABB5-29C1E186740A}" type="datetimeFigureOut">
              <a:rPr lang="en-US" smtClean="0">
                <a:solidFill>
                  <a:prstClr val="black"/>
                </a:solidFill>
              </a:rPr>
              <a:pPr/>
              <a:t>07-Oct-23</a:t>
            </a:fld>
            <a:endParaRPr lang="en-US">
              <a:solidFill>
                <a:prstClr val="black"/>
              </a:solidFill>
            </a:endParaRPr>
          </a:p>
        </p:txBody>
      </p:sp>
      <p:sp>
        <p:nvSpPr>
          <p:cNvPr id="3" name="Footer Placeholder 2"/>
          <p:cNvSpPr>
            <a:spLocks noGrp="1"/>
          </p:cNvSpPr>
          <p:nvPr>
            <p:ph type="ftr" sz="quarter" idx="11"/>
          </p:nvPr>
        </p:nvSpPr>
        <p:spPr/>
        <p:txBody>
          <a:bodyPr/>
          <a:lstStyle/>
          <a:p>
            <a:endParaRPr lang="en-US">
              <a:solidFill>
                <a:prstClr val="black"/>
              </a:solidFill>
            </a:endParaRPr>
          </a:p>
        </p:txBody>
      </p:sp>
      <p:sp>
        <p:nvSpPr>
          <p:cNvPr id="4" name="Slide Number Placeholder 3"/>
          <p:cNvSpPr>
            <a:spLocks noGrp="1"/>
          </p:cNvSpPr>
          <p:nvPr>
            <p:ph type="sldNum" sz="quarter" idx="12"/>
          </p:nvPr>
        </p:nvSpPr>
        <p:spPr/>
        <p:txBody>
          <a:bodyPr/>
          <a:lstStyle/>
          <a:p>
            <a:fld id="{967DE26C-328D-42C7-BD20-8C9B0D574CAD}"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xmlns="" val="363974962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ED89BD2-8711-4E55-ABB5-29C1E186740A}" type="datetimeFigureOut">
              <a:rPr lang="en-US" smtClean="0">
                <a:solidFill>
                  <a:prstClr val="black"/>
                </a:solidFill>
              </a:rPr>
              <a:pPr/>
              <a:t>07-Oct-23</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967DE26C-328D-42C7-BD20-8C9B0D574CAD}" type="slidenum">
              <a:rPr lang="en-US" smtClean="0">
                <a:solidFill>
                  <a:prstClr val="black"/>
                </a:solidFill>
              </a:rPr>
              <a:pPr/>
              <a:t>‹#›</a:t>
            </a:fld>
            <a:endParaRPr lang="en-US">
              <a:solidFill>
                <a:prstClr val="black"/>
              </a:solidFill>
            </a:endParaRPr>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150228552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ED89BD2-8711-4E55-ABB5-29C1E186740A}" type="datetimeFigureOut">
              <a:rPr lang="en-US" smtClean="0">
                <a:solidFill>
                  <a:prstClr val="black"/>
                </a:solidFill>
              </a:rPr>
              <a:pPr/>
              <a:t>07-Oct-23</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967DE26C-328D-42C7-BD20-8C9B0D574CAD}"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xmlns="" val="340042120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ED89BD2-8711-4E55-ABB5-29C1E186740A}" type="datetimeFigureOut">
              <a:rPr lang="en-US" smtClean="0">
                <a:solidFill>
                  <a:prstClr val="black"/>
                </a:solidFill>
              </a:rPr>
              <a:pPr/>
              <a:t>07-Oct-23</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967DE26C-328D-42C7-BD20-8C9B0D574CAD}"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xmlns="" val="293847494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ED89BD2-8711-4E55-ABB5-29C1E186740A}" type="datetimeFigureOut">
              <a:rPr lang="en-US" smtClean="0">
                <a:solidFill>
                  <a:prstClr val="black"/>
                </a:solidFill>
              </a:rPr>
              <a:pPr/>
              <a:t>07-Oct-23</a:t>
            </a:fld>
            <a:endParaRPr lang="en-US">
              <a:solidFill>
                <a:prstClr val="black"/>
              </a:solidFill>
            </a:endParaRPr>
          </a:p>
        </p:txBody>
      </p:sp>
      <p:sp>
        <p:nvSpPr>
          <p:cNvPr id="5" name="Footer Placeholder 4"/>
          <p:cNvSpPr>
            <a:spLocks noGrp="1"/>
          </p:cNvSpPr>
          <p:nvPr>
            <p:ph type="ftr" sz="quarter" idx="11"/>
          </p:nvPr>
        </p:nvSpPr>
        <p:spPr/>
        <p:txBody>
          <a:bodyPr/>
          <a:lstStyle/>
          <a:p>
            <a:endParaRPr lang="en-US">
              <a:solidFill>
                <a:prstClr val="black"/>
              </a:solidFill>
            </a:endParaRPr>
          </a:p>
        </p:txBody>
      </p:sp>
      <p:sp>
        <p:nvSpPr>
          <p:cNvPr id="6" name="Slide Number Placeholder 5"/>
          <p:cNvSpPr>
            <a:spLocks noGrp="1"/>
          </p:cNvSpPr>
          <p:nvPr>
            <p:ph type="sldNum" sz="quarter" idx="12"/>
          </p:nvPr>
        </p:nvSpPr>
        <p:spPr/>
        <p:txBody>
          <a:bodyPr/>
          <a:lstStyle/>
          <a:p>
            <a:fld id="{967DE26C-328D-42C7-BD20-8C9B0D574CAD}" type="slidenum">
              <a:rPr lang="en-US" smtClean="0">
                <a:solidFill>
                  <a:prstClr val="black"/>
                </a:solidFill>
              </a:rPr>
              <a:pPr/>
              <a:t>‹#›</a:t>
            </a:fld>
            <a:endParaRPr lang="en-US">
              <a:solidFill>
                <a:prstClr val="black"/>
              </a:solidFill>
            </a:endParaRPr>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279603029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ED89BD2-8711-4E55-ABB5-29C1E186740A}" type="datetimeFigureOut">
              <a:rPr lang="en-US" smtClean="0">
                <a:solidFill>
                  <a:prstClr val="black"/>
                </a:solidFill>
              </a:rPr>
              <a:pPr/>
              <a:t>07-Oct-23</a:t>
            </a:fld>
            <a:endParaRPr lang="en-US">
              <a:solidFill>
                <a:prstClr val="black"/>
              </a:solidFill>
            </a:endParaRPr>
          </a:p>
        </p:txBody>
      </p:sp>
      <p:sp>
        <p:nvSpPr>
          <p:cNvPr id="5" name="Footer Placeholder 4"/>
          <p:cNvSpPr>
            <a:spLocks noGrp="1"/>
          </p:cNvSpPr>
          <p:nvPr>
            <p:ph type="ftr" sz="quarter" idx="11"/>
          </p:nvPr>
        </p:nvSpPr>
        <p:spPr/>
        <p:txBody>
          <a:bodyPr/>
          <a:lstStyle/>
          <a:p>
            <a:endParaRPr lang="en-US">
              <a:solidFill>
                <a:prstClr val="black"/>
              </a:solidFill>
            </a:endParaRPr>
          </a:p>
        </p:txBody>
      </p:sp>
      <p:sp>
        <p:nvSpPr>
          <p:cNvPr id="6" name="Slide Number Placeholder 5"/>
          <p:cNvSpPr>
            <a:spLocks noGrp="1"/>
          </p:cNvSpPr>
          <p:nvPr>
            <p:ph type="sldNum" sz="quarter" idx="12"/>
          </p:nvPr>
        </p:nvSpPr>
        <p:spPr/>
        <p:txBody>
          <a:bodyPr/>
          <a:lstStyle/>
          <a:p>
            <a:fld id="{967DE26C-328D-42C7-BD20-8C9B0D574CAD}" type="slidenum">
              <a:rPr lang="en-US" smtClean="0">
                <a:solidFill>
                  <a:prstClr val="black"/>
                </a:solidFill>
              </a:rPr>
              <a:pPr/>
              <a:t>‹#›</a:t>
            </a:fld>
            <a:endParaRPr lang="en-US">
              <a:solidFill>
                <a:prstClr val="black"/>
              </a:solidFill>
            </a:endParaRPr>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r>
              <a:rPr lang="en-US" sz="8000" dirty="0">
                <a:solidFill>
                  <a:prstClr val="black"/>
                </a:solidFill>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algn="r"/>
            <a:r>
              <a:rPr lang="en-US" sz="8000" dirty="0">
                <a:solidFill>
                  <a:prstClr val="black"/>
                </a:solidFill>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34424367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ED89BD2-8711-4E55-ABB5-29C1E186740A}" type="datetimeFigureOut">
              <a:rPr lang="en-US" smtClean="0"/>
              <a:pPr/>
              <a:t>07-Oct-23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276479321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ED89BD2-8711-4E55-ABB5-29C1E186740A}" type="datetimeFigureOut">
              <a:rPr lang="en-US" smtClean="0">
                <a:solidFill>
                  <a:prstClr val="black"/>
                </a:solidFill>
              </a:rPr>
              <a:pPr/>
              <a:t>07-Oct-23</a:t>
            </a:fld>
            <a:endParaRPr lang="en-US">
              <a:solidFill>
                <a:prstClr val="black"/>
              </a:solidFill>
            </a:endParaRPr>
          </a:p>
        </p:txBody>
      </p:sp>
      <p:sp>
        <p:nvSpPr>
          <p:cNvPr id="5" name="Footer Placeholder 4"/>
          <p:cNvSpPr>
            <a:spLocks noGrp="1"/>
          </p:cNvSpPr>
          <p:nvPr>
            <p:ph type="ftr" sz="quarter" idx="11"/>
          </p:nvPr>
        </p:nvSpPr>
        <p:spPr/>
        <p:txBody>
          <a:bodyPr/>
          <a:lstStyle/>
          <a:p>
            <a:endParaRPr lang="en-US">
              <a:solidFill>
                <a:prstClr val="black"/>
              </a:solidFill>
            </a:endParaRPr>
          </a:p>
        </p:txBody>
      </p:sp>
      <p:sp>
        <p:nvSpPr>
          <p:cNvPr id="6" name="Slide Number Placeholder 5"/>
          <p:cNvSpPr>
            <a:spLocks noGrp="1"/>
          </p:cNvSpPr>
          <p:nvPr>
            <p:ph type="sldNum" sz="quarter" idx="12"/>
          </p:nvPr>
        </p:nvSpPr>
        <p:spPr/>
        <p:txBody>
          <a:bodyPr/>
          <a:lstStyle/>
          <a:p>
            <a:fld id="{967DE26C-328D-42C7-BD20-8C9B0D574CAD}"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xmlns="" val="144875149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ED89BD2-8711-4E55-ABB5-29C1E186740A}" type="datetimeFigureOut">
              <a:rPr lang="en-US" smtClean="0">
                <a:solidFill>
                  <a:prstClr val="black"/>
                </a:solidFill>
              </a:rPr>
              <a:pPr/>
              <a:t>07-Oct-23</a:t>
            </a:fld>
            <a:endParaRPr lang="en-US">
              <a:solidFill>
                <a:prstClr val="black"/>
              </a:solidFill>
            </a:endParaRPr>
          </a:p>
        </p:txBody>
      </p:sp>
      <p:sp>
        <p:nvSpPr>
          <p:cNvPr id="5" name="Footer Placeholder 4"/>
          <p:cNvSpPr>
            <a:spLocks noGrp="1"/>
          </p:cNvSpPr>
          <p:nvPr>
            <p:ph type="ftr" sz="quarter" idx="11"/>
          </p:nvPr>
        </p:nvSpPr>
        <p:spPr/>
        <p:txBody>
          <a:bodyPr/>
          <a:lstStyle/>
          <a:p>
            <a:endParaRPr lang="en-US">
              <a:solidFill>
                <a:prstClr val="black"/>
              </a:solidFill>
            </a:endParaRPr>
          </a:p>
        </p:txBody>
      </p:sp>
      <p:sp>
        <p:nvSpPr>
          <p:cNvPr id="6" name="Slide Number Placeholder 5"/>
          <p:cNvSpPr>
            <a:spLocks noGrp="1"/>
          </p:cNvSpPr>
          <p:nvPr>
            <p:ph type="sldNum" sz="quarter" idx="12"/>
          </p:nvPr>
        </p:nvSpPr>
        <p:spPr/>
        <p:txBody>
          <a:bodyPr/>
          <a:lstStyle/>
          <a:p>
            <a:fld id="{967DE26C-328D-42C7-BD20-8C9B0D574CAD}" type="slidenum">
              <a:rPr lang="en-US" smtClean="0">
                <a:solidFill>
                  <a:prstClr val="black"/>
                </a:solidFill>
              </a:rPr>
              <a:pPr/>
              <a:t>‹#›</a:t>
            </a:fld>
            <a:endParaRPr lang="en-US">
              <a:solidFill>
                <a:prstClr val="black"/>
              </a:solidFill>
            </a:endParaRPr>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r>
              <a:rPr lang="en-US" sz="8000" dirty="0">
                <a:solidFill>
                  <a:prstClr val="black"/>
                </a:solidFill>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algn="r"/>
            <a:r>
              <a:rPr lang="en-US" sz="8000" dirty="0">
                <a:solidFill>
                  <a:prstClr val="black"/>
                </a:solidFill>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307234135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ED89BD2-8711-4E55-ABB5-29C1E186740A}" type="datetimeFigureOut">
              <a:rPr lang="en-US" smtClean="0">
                <a:solidFill>
                  <a:prstClr val="black"/>
                </a:solidFill>
              </a:rPr>
              <a:pPr/>
              <a:t>07-Oct-23</a:t>
            </a:fld>
            <a:endParaRPr lang="en-US">
              <a:solidFill>
                <a:prstClr val="black"/>
              </a:solidFill>
            </a:endParaRPr>
          </a:p>
        </p:txBody>
      </p:sp>
      <p:sp>
        <p:nvSpPr>
          <p:cNvPr id="5" name="Footer Placeholder 4"/>
          <p:cNvSpPr>
            <a:spLocks noGrp="1"/>
          </p:cNvSpPr>
          <p:nvPr>
            <p:ph type="ftr" sz="quarter" idx="11"/>
          </p:nvPr>
        </p:nvSpPr>
        <p:spPr/>
        <p:txBody>
          <a:bodyPr/>
          <a:lstStyle/>
          <a:p>
            <a:endParaRPr lang="en-US">
              <a:solidFill>
                <a:prstClr val="black"/>
              </a:solidFill>
            </a:endParaRPr>
          </a:p>
        </p:txBody>
      </p:sp>
      <p:sp>
        <p:nvSpPr>
          <p:cNvPr id="6" name="Slide Number Placeholder 5"/>
          <p:cNvSpPr>
            <a:spLocks noGrp="1"/>
          </p:cNvSpPr>
          <p:nvPr>
            <p:ph type="sldNum" sz="quarter" idx="12"/>
          </p:nvPr>
        </p:nvSpPr>
        <p:spPr/>
        <p:txBody>
          <a:bodyPr/>
          <a:lstStyle/>
          <a:p>
            <a:fld id="{967DE26C-328D-42C7-BD20-8C9B0D574CAD}" type="slidenum">
              <a:rPr lang="en-US" smtClean="0">
                <a:solidFill>
                  <a:prstClr val="black"/>
                </a:solidFill>
              </a:rPr>
              <a:pPr/>
              <a:t>‹#›</a:t>
            </a:fld>
            <a:endParaRPr lang="en-US">
              <a:solidFill>
                <a:prstClr val="black"/>
              </a:solidFill>
            </a:endParaRPr>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113799766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ED89BD2-8711-4E55-ABB5-29C1E186740A}" type="datetimeFigureOut">
              <a:rPr lang="en-US" smtClean="0">
                <a:solidFill>
                  <a:prstClr val="black"/>
                </a:solidFill>
              </a:rPr>
              <a:pPr/>
              <a:t>07-Oct-23</a:t>
            </a:fld>
            <a:endParaRPr lang="en-US">
              <a:solidFill>
                <a:prstClr val="black"/>
              </a:solidFill>
            </a:endParaRPr>
          </a:p>
        </p:txBody>
      </p:sp>
      <p:sp>
        <p:nvSpPr>
          <p:cNvPr id="5" name="Footer Placeholder 4"/>
          <p:cNvSpPr>
            <a:spLocks noGrp="1"/>
          </p:cNvSpPr>
          <p:nvPr>
            <p:ph type="ftr" sz="quarter" idx="11"/>
          </p:nvPr>
        </p:nvSpPr>
        <p:spPr/>
        <p:txBody>
          <a:bodyPr/>
          <a:lstStyle/>
          <a:p>
            <a:endParaRPr lang="en-US">
              <a:solidFill>
                <a:prstClr val="black"/>
              </a:solidFill>
            </a:endParaRPr>
          </a:p>
        </p:txBody>
      </p:sp>
      <p:sp>
        <p:nvSpPr>
          <p:cNvPr id="6" name="Slide Number Placeholder 5"/>
          <p:cNvSpPr>
            <a:spLocks noGrp="1"/>
          </p:cNvSpPr>
          <p:nvPr>
            <p:ph type="sldNum" sz="quarter" idx="12"/>
          </p:nvPr>
        </p:nvSpPr>
        <p:spPr/>
        <p:txBody>
          <a:bodyPr/>
          <a:lstStyle/>
          <a:p>
            <a:fld id="{967DE26C-328D-42C7-BD20-8C9B0D574CAD}" type="slidenum">
              <a:rPr lang="en-US" smtClean="0">
                <a:solidFill>
                  <a:prstClr val="black"/>
                </a:solidFill>
              </a:rPr>
              <a:pPr/>
              <a:t>‹#›</a:t>
            </a:fld>
            <a:endParaRPr lang="en-US">
              <a:solidFill>
                <a:prstClr val="black"/>
              </a:solidFill>
            </a:endParaRPr>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26282482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ED89BD2-8711-4E55-ABB5-29C1E186740A}" type="datetimeFigureOut">
              <a:rPr lang="en-US" smtClean="0">
                <a:solidFill>
                  <a:prstClr val="black"/>
                </a:solidFill>
              </a:rPr>
              <a:pPr/>
              <a:t>07-Oct-23</a:t>
            </a:fld>
            <a:endParaRPr lang="en-US">
              <a:solidFill>
                <a:prstClr val="black"/>
              </a:solidFill>
            </a:endParaRPr>
          </a:p>
        </p:txBody>
      </p:sp>
      <p:sp>
        <p:nvSpPr>
          <p:cNvPr id="5" name="Footer Placeholder 4"/>
          <p:cNvSpPr>
            <a:spLocks noGrp="1"/>
          </p:cNvSpPr>
          <p:nvPr>
            <p:ph type="ftr" sz="quarter" idx="11"/>
          </p:nvPr>
        </p:nvSpPr>
        <p:spPr/>
        <p:txBody>
          <a:bodyPr/>
          <a:lstStyle/>
          <a:p>
            <a:endParaRPr lang="en-US">
              <a:solidFill>
                <a:prstClr val="black"/>
              </a:solidFill>
            </a:endParaRPr>
          </a:p>
        </p:txBody>
      </p:sp>
      <p:sp>
        <p:nvSpPr>
          <p:cNvPr id="6" name="Slide Number Placeholder 5"/>
          <p:cNvSpPr>
            <a:spLocks noGrp="1"/>
          </p:cNvSpPr>
          <p:nvPr>
            <p:ph type="sldNum" sz="quarter" idx="12"/>
          </p:nvPr>
        </p:nvSpPr>
        <p:spPr/>
        <p:txBody>
          <a:bodyPr/>
          <a:lstStyle/>
          <a:p>
            <a:fld id="{967DE26C-328D-42C7-BD20-8C9B0D574CAD}" type="slidenum">
              <a:rPr lang="en-US" smtClean="0">
                <a:solidFill>
                  <a:prstClr val="black"/>
                </a:solidFill>
              </a:rPr>
              <a:pPr/>
              <a:t>‹#›</a:t>
            </a:fld>
            <a:endParaRPr lang="en-US">
              <a:solidFill>
                <a:prstClr val="black"/>
              </a:solidFill>
            </a:endParaRPr>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36412064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ED89BD2-8711-4E55-ABB5-29C1E186740A}" type="datetimeFigureOut">
              <a:rPr lang="en-US" smtClean="0"/>
              <a:pPr/>
              <a:t>07-Oct-23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7DE26C-328D-42C7-BD20-8C9B0D574CAD}" type="slidenum">
              <a:rPr lang="en-US" smtClean="0"/>
              <a:pPr/>
              <a:t>‹#›</a:t>
            </a:fld>
            <a:endParaRPr lang="en-US"/>
          </a:p>
        </p:txBody>
      </p:sp>
    </p:spTree>
    <p:extLst>
      <p:ext uri="{BB962C8B-B14F-4D97-AF65-F5344CB8AC3E}">
        <p14:creationId xmlns:p14="http://schemas.microsoft.com/office/powerpoint/2010/main" xmlns="" val="20425729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ED89BD2-8711-4E55-ABB5-29C1E186740A}" type="datetimeFigureOut">
              <a:rPr lang="en-US" smtClean="0"/>
              <a:pPr/>
              <a:t>07-Oct-23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67DE26C-328D-42C7-BD20-8C9B0D574CAD}" type="slidenum">
              <a:rPr lang="en-US" smtClean="0"/>
              <a:pPr/>
              <a:t>‹#›</a:t>
            </a:fld>
            <a:endParaRPr lang="en-US"/>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25239069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ED89BD2-8711-4E55-ABB5-29C1E186740A}" type="datetimeFigureOut">
              <a:rPr lang="en-US" smtClean="0"/>
              <a:pPr/>
              <a:t>07-Oct-23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67DE26C-328D-42C7-BD20-8C9B0D574CAD}" type="slidenum">
              <a:rPr lang="en-US" smtClean="0"/>
              <a:pPr/>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41012185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ED89BD2-8711-4E55-ABB5-29C1E186740A}" type="datetimeFigureOut">
              <a:rPr lang="en-US" smtClean="0"/>
              <a:pPr/>
              <a:t>07-Oct-23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67DE26C-328D-42C7-BD20-8C9B0D574CAD}" type="slidenum">
              <a:rPr lang="en-US" smtClean="0"/>
              <a:pPr/>
              <a:t>‹#›</a:t>
            </a:fld>
            <a:endParaRPr lang="en-US"/>
          </a:p>
        </p:txBody>
      </p:sp>
    </p:spTree>
    <p:extLst>
      <p:ext uri="{BB962C8B-B14F-4D97-AF65-F5344CB8AC3E}">
        <p14:creationId xmlns:p14="http://schemas.microsoft.com/office/powerpoint/2010/main" xmlns="" val="25149112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ED89BD2-8711-4E55-ABB5-29C1E186740A}" type="datetimeFigureOut">
              <a:rPr lang="en-US" smtClean="0"/>
              <a:pPr/>
              <a:t>07-Oct-23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7DE26C-328D-42C7-BD20-8C9B0D574CAD}" type="slidenum">
              <a:rPr lang="en-US" smtClean="0"/>
              <a:pPr/>
              <a:t>‹#›</a:t>
            </a:fld>
            <a:endParaRPr lang="en-US"/>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2604636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ED89BD2-8711-4E55-ABB5-29C1E186740A}" type="datetimeFigureOut">
              <a:rPr lang="en-US" smtClean="0"/>
              <a:pPr/>
              <a:t>07-Oct-23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7DE26C-328D-42C7-BD20-8C9B0D574CAD}" type="slidenum">
              <a:rPr lang="en-US" smtClean="0"/>
              <a:pPr/>
              <a:t>‹#›</a:t>
            </a:fld>
            <a:endParaRPr lang="en-US"/>
          </a:p>
        </p:txBody>
      </p:sp>
    </p:spTree>
    <p:extLst>
      <p:ext uri="{BB962C8B-B14F-4D97-AF65-F5344CB8AC3E}">
        <p14:creationId xmlns:p14="http://schemas.microsoft.com/office/powerpoint/2010/main" xmlns="" val="13629096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slideLayout" Target="../slideLayouts/slideLayout30.xml"/><Relationship Id="rId18" Type="http://schemas.openxmlformats.org/officeDocument/2006/relationships/theme" Target="../theme/theme2.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17" Type="http://schemas.openxmlformats.org/officeDocument/2006/relationships/slideLayout" Target="../slideLayouts/slideLayout34.xml"/><Relationship Id="rId2" Type="http://schemas.openxmlformats.org/officeDocument/2006/relationships/slideLayout" Target="../slideLayouts/slideLayout19.xml"/><Relationship Id="rId16" Type="http://schemas.openxmlformats.org/officeDocument/2006/relationships/slideLayout" Target="../slideLayouts/slideLayout33.xml"/><Relationship Id="rId20" Type="http://schemas.openxmlformats.org/officeDocument/2006/relationships/image" Target="../media/image4.png"/><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5" Type="http://schemas.openxmlformats.org/officeDocument/2006/relationships/slideLayout" Target="../slideLayouts/slideLayout32.xml"/><Relationship Id="rId10" Type="http://schemas.openxmlformats.org/officeDocument/2006/relationships/slideLayout" Target="../slideLayouts/slideLayout27.xml"/><Relationship Id="rId19" Type="http://schemas.openxmlformats.org/officeDocument/2006/relationships/image" Target="../media/image3.png"/><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xmlns=""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xmlns=""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xmlns=""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8ED89BD2-8711-4E55-ABB5-29C1E186740A}" type="datetimeFigureOut">
              <a:rPr lang="en-US" smtClean="0"/>
              <a:pPr/>
              <a:t>07-Oct-23</a:t>
            </a:fld>
            <a:endParaRPr lang="en-US"/>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967DE26C-328D-42C7-BD20-8C9B0D574CAD}" type="slidenum">
              <a:rPr lang="en-US" smtClean="0"/>
              <a:pPr/>
              <a:t>‹#›</a:t>
            </a:fld>
            <a:endParaRPr lang="en-US"/>
          </a:p>
        </p:txBody>
      </p:sp>
    </p:spTree>
    <p:extLst>
      <p:ext uri="{BB962C8B-B14F-4D97-AF65-F5344CB8AC3E}">
        <p14:creationId xmlns:p14="http://schemas.microsoft.com/office/powerpoint/2010/main" xmlns="" val="101321259"/>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 id="2147483711" r:id="rId15"/>
    <p:sldLayoutId id="2147483712" r:id="rId16"/>
    <p:sldLayoutId id="2147483713"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xmlns=""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xmlns=""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xmlns=""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8ED89BD2-8711-4E55-ABB5-29C1E186740A}" type="datetimeFigureOut">
              <a:rPr lang="en-US" smtClean="0">
                <a:solidFill>
                  <a:prstClr val="black"/>
                </a:solidFill>
              </a:rPr>
              <a:pPr/>
              <a:t>07-Oct-23</a:t>
            </a:fld>
            <a:endParaRPr lang="en-US">
              <a:solidFill>
                <a:prstClr val="black"/>
              </a:solidFill>
            </a:endParaRPr>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solidFill>
                <a:prstClr val="black"/>
              </a:solidFill>
            </a:endParaRPr>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967DE26C-328D-42C7-BD20-8C9B0D574CAD}"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xmlns="" val="1101889750"/>
      </p:ext>
    </p:extLst>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 id="2147483726" r:id="rId12"/>
    <p:sldLayoutId id="2147483727" r:id="rId13"/>
    <p:sldLayoutId id="2147483728" r:id="rId14"/>
    <p:sldLayoutId id="2147483729" r:id="rId15"/>
    <p:sldLayoutId id="2147483730" r:id="rId16"/>
    <p:sldLayoutId id="2147483731"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www.google.com/imgres?imgurl=http://www.howsaboutabeer.com/images/hammurabi.jpg&amp;imgrefurl=http://www.howsaboutabeer.com/beer101/historyofbeer.php&amp;usg=__pNgVROr0wkg7vlH9z-0R5O3cdXA=&amp;h=497&amp;w=426&amp;sz=43&amp;hl=sr&amp;start=38&amp;zoom=1&amp;itbs=1&amp;tbnid=yoUz_vmzNrU3fM:&amp;tbnh=130&amp;tbnw=111&amp;prev=/images?q=hamurabi&amp;start=20&amp;hl=sr&amp;safe=active&amp;sa=N&amp;gbv=2&amp;ndsp=20&amp;tbs=isch:1&amp;ei=FfZ3TfvaCY-SswbHzMWHBQ" TargetMode="External"/><Relationship Id="rId1" Type="http://schemas.openxmlformats.org/officeDocument/2006/relationships/slideLayout" Target="../slideLayouts/slideLayout19.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sr.wikipedia.org/sr-ec/Istorija_medicine" TargetMode="External"/><Relationship Id="rId1" Type="http://schemas.openxmlformats.org/officeDocument/2006/relationships/slideLayout" Target="../slideLayouts/slideLayout19.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12968" y="2743200"/>
            <a:ext cx="9601196" cy="1737359"/>
          </a:xfrm>
        </p:spPr>
        <p:txBody>
          <a:bodyPr>
            <a:normAutofit fontScale="90000"/>
          </a:bodyPr>
          <a:lstStyle/>
          <a:p>
            <a:r>
              <a:rPr lang="ru-RU" sz="3100" b="1" dirty="0">
                <a:solidFill>
                  <a:prstClr val="black"/>
                </a:solidFill>
                <a:latin typeface="+mn-lt"/>
              </a:rPr>
              <a:t>Обележја медицине најстаријих цивилизација </a:t>
            </a:r>
            <a:r>
              <a:rPr lang="ru-RU" sz="3100" b="1" dirty="0" smtClean="0">
                <a:solidFill>
                  <a:prstClr val="black"/>
                </a:solidFill>
                <a:latin typeface="+mn-lt"/>
              </a:rPr>
              <a:t> </a:t>
            </a:r>
            <a:r>
              <a:rPr lang="en-US" sz="3100" b="1" dirty="0" smtClean="0">
                <a:solidFill>
                  <a:prstClr val="black"/>
                </a:solidFill>
                <a:latin typeface="+mn-lt"/>
              </a:rPr>
              <a:t/>
            </a:r>
            <a:br>
              <a:rPr lang="en-US" sz="3100" b="1" dirty="0" smtClean="0">
                <a:solidFill>
                  <a:prstClr val="black"/>
                </a:solidFill>
                <a:latin typeface="+mn-lt"/>
              </a:rPr>
            </a:br>
            <a:r>
              <a:rPr lang="en-US" sz="3100" b="1" dirty="0" smtClean="0">
                <a:solidFill>
                  <a:prstClr val="black"/>
                </a:solidFill>
                <a:latin typeface="+mn-lt"/>
              </a:rPr>
              <a:t> </a:t>
            </a:r>
            <a:r>
              <a:rPr lang="ru-RU" sz="3100" b="1" dirty="0" smtClean="0">
                <a:solidFill>
                  <a:prstClr val="black"/>
                </a:solidFill>
                <a:latin typeface="+mn-lt"/>
              </a:rPr>
              <a:t>Асиро-вавилонаца</a:t>
            </a:r>
            <a:r>
              <a:rPr lang="ru-RU" sz="3100" b="1" dirty="0">
                <a:solidFill>
                  <a:prstClr val="black"/>
                </a:solidFill>
                <a:latin typeface="+mn-lt"/>
              </a:rPr>
              <a:t>, Египћана, Феничана, Јевреја </a:t>
            </a:r>
            <a:r>
              <a:rPr lang="ru-RU" b="1" dirty="0">
                <a:solidFill>
                  <a:prstClr val="black"/>
                </a:solidFill>
                <a:latin typeface="Arial" panose="020B0604020202020204" pitchFamily="34" charset="0"/>
              </a:rPr>
              <a:t>	</a:t>
            </a:r>
            <a:br>
              <a:rPr lang="ru-RU" b="1" dirty="0">
                <a:solidFill>
                  <a:prstClr val="black"/>
                </a:solidFill>
                <a:latin typeface="Arial" panose="020B0604020202020204" pitchFamily="34" charset="0"/>
              </a:rPr>
            </a:br>
            <a:r>
              <a:rPr lang="ru-RU" b="1" dirty="0">
                <a:solidFill>
                  <a:prstClr val="black"/>
                </a:solidFill>
                <a:latin typeface="Arial" panose="020B0604020202020204" pitchFamily="34" charset="0"/>
              </a:rPr>
              <a:t> </a:t>
            </a:r>
          </a:p>
        </p:txBody>
      </p:sp>
    </p:spTree>
    <p:extLst>
      <p:ext uri="{BB962C8B-B14F-4D97-AF65-F5344CB8AC3E}">
        <p14:creationId xmlns:p14="http://schemas.microsoft.com/office/powerpoint/2010/main" xmlns="" val="40708899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20000"/>
          </a:bodyPr>
          <a:lstStyle/>
          <a:p>
            <a:pPr algn="just"/>
            <a:r>
              <a:rPr lang="ru-RU" dirty="0" smtClean="0"/>
              <a:t>О анатомији се знало јако мало. Срце је сматрано средиштем интелигенције, а крв носиоцем живота и свих стања у организму.</a:t>
            </a:r>
          </a:p>
          <a:p>
            <a:pPr algn="just"/>
            <a:r>
              <a:rPr lang="ru-RU" dirty="0" smtClean="0"/>
              <a:t>У овој култури снови су имале важан значај, јер се на основу њих порицала судбина.</a:t>
            </a:r>
          </a:p>
          <a:p>
            <a:pPr algn="just"/>
            <a:r>
              <a:rPr lang="ru-RU" dirty="0" smtClean="0"/>
              <a:t>Вавилонци су велики значај давали и бројевима, па су у медицину увели појмове „критичног дана“, (нпр. 7, 19 или 21 дан у месецу или од почетка болести) када се болест мења или када лекар не сме реметити природни ток болести. </a:t>
            </a:r>
          </a:p>
          <a:p>
            <a:pPr algn="just"/>
            <a:r>
              <a:rPr lang="ru-RU" dirty="0" smtClean="0"/>
              <a:t>Иако су били уверени да звезде управљају током заразних болести, и да се ток епидемије одвија по законима аритметике. Религиозни закони које су примењивали Вавилонци, једним делом, били су и прогресивни јер су прописивали примену принципа; изолације оболелих са знацима губе, употребу чисте воде и одржавања чистоће и личне хигијене.</a:t>
            </a:r>
          </a:p>
          <a:p>
            <a:endParaRPr lang="en-US" dirty="0"/>
          </a:p>
        </p:txBody>
      </p:sp>
      <p:sp>
        <p:nvSpPr>
          <p:cNvPr id="4" name="Title 1"/>
          <p:cNvSpPr>
            <a:spLocks noGrp="1"/>
          </p:cNvSpPr>
          <p:nvPr>
            <p:ph type="title"/>
          </p:nvPr>
        </p:nvSpPr>
        <p:spPr/>
        <p:txBody>
          <a:bodyPr/>
          <a:lstStyle/>
          <a:p>
            <a:r>
              <a:rPr lang="ru-RU" dirty="0" smtClean="0"/>
              <a:t>Медицина вавилонско-асирске културе</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just"/>
            <a:r>
              <a:rPr lang="ru-RU" dirty="0" smtClean="0"/>
              <a:t>Најстарији вавилонски текстови о медицини датирају из раздобља прве половине другог миленијума пре н.е. </a:t>
            </a:r>
          </a:p>
          <a:p>
            <a:pPr algn="just"/>
            <a:r>
              <a:rPr lang="ru-RU" dirty="0" smtClean="0"/>
              <a:t>Најопсежнији вавилонски медицински текст, </a:t>
            </a:r>
            <a:r>
              <a:rPr lang="ru-RU" dirty="0" smtClean="0">
                <a:solidFill>
                  <a:schemeClr val="accent4">
                    <a:lumMod val="75000"/>
                  </a:schemeClr>
                </a:solidFill>
              </a:rPr>
              <a:t>Дијагностички приручник </a:t>
            </a:r>
            <a:r>
              <a:rPr lang="ru-RU" dirty="0" smtClean="0"/>
              <a:t>написао је лекар </a:t>
            </a:r>
            <a:r>
              <a:rPr lang="ru-RU" dirty="0" smtClean="0">
                <a:solidFill>
                  <a:schemeClr val="accent4">
                    <a:lumMod val="75000"/>
                  </a:schemeClr>
                </a:solidFill>
              </a:rPr>
              <a:t>Есагил-род-апли из Борсиппа</a:t>
            </a:r>
            <a:r>
              <a:rPr lang="ru-RU" dirty="0" smtClean="0"/>
              <a:t>, за време владавине вавилонског краља Адад-апла-идина (1069—1046. п. н. е.). </a:t>
            </a:r>
          </a:p>
          <a:p>
            <a:pPr algn="just"/>
            <a:r>
              <a:rPr lang="ru-RU" dirty="0" smtClean="0"/>
              <a:t>Есагил-род-апли је открио разне болести и њихове симптоме које је описао у свом дијагностиком приручнику (нпр. симптоме епилепсије и сродних болести)</a:t>
            </a:r>
            <a:endParaRPr lang="en-US" dirty="0"/>
          </a:p>
        </p:txBody>
      </p:sp>
      <p:sp>
        <p:nvSpPr>
          <p:cNvPr id="4" name="Title 1"/>
          <p:cNvSpPr>
            <a:spLocks noGrp="1"/>
          </p:cNvSpPr>
          <p:nvPr>
            <p:ph type="title"/>
          </p:nvPr>
        </p:nvSpPr>
        <p:spPr/>
        <p:txBody>
          <a:bodyPr/>
          <a:lstStyle/>
          <a:p>
            <a:r>
              <a:rPr lang="ru-RU" dirty="0" smtClean="0"/>
              <a:t>Медицина вавилонско-асирске културе</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pPr algn="just"/>
            <a:r>
              <a:rPr lang="ru-RU" dirty="0" smtClean="0"/>
              <a:t>У време Старог вавилонског царства које свој пуни развој достиже у време Хамурабија (1792.п.н.е–1750.п.н.е), донет је и први писани закон робовласничког друштва – </a:t>
            </a:r>
            <a:r>
              <a:rPr lang="ru-RU" b="1" i="1" dirty="0" smtClean="0">
                <a:solidFill>
                  <a:schemeClr val="accent4">
                    <a:lumMod val="75000"/>
                  </a:schemeClr>
                </a:solidFill>
              </a:rPr>
              <a:t>„Хамурабијев закон“</a:t>
            </a:r>
            <a:r>
              <a:rPr lang="ru-RU" dirty="0" smtClean="0"/>
              <a:t>, у коме се су између осталог били регулисани и </a:t>
            </a:r>
            <a:r>
              <a:rPr lang="ru-RU" dirty="0" smtClean="0">
                <a:solidFill>
                  <a:schemeClr val="accent4">
                    <a:lumMod val="75000"/>
                  </a:schemeClr>
                </a:solidFill>
              </a:rPr>
              <a:t>хонарари хирурга за лечење</a:t>
            </a:r>
            <a:r>
              <a:rPr lang="ru-RU" dirty="0" smtClean="0"/>
              <a:t>, али и тешке </a:t>
            </a:r>
            <a:r>
              <a:rPr lang="ru-RU" dirty="0" smtClean="0">
                <a:solidFill>
                  <a:schemeClr val="accent4">
                    <a:lumMod val="75000"/>
                  </a:schemeClr>
                </a:solidFill>
              </a:rPr>
              <a:t>казне за неуспех</a:t>
            </a:r>
            <a:r>
              <a:rPr lang="ru-RU" dirty="0" smtClean="0"/>
              <a:t>.</a:t>
            </a:r>
          </a:p>
          <a:p>
            <a:pPr algn="just"/>
            <a:r>
              <a:rPr lang="ru-RU" dirty="0" smtClean="0"/>
              <a:t>...</a:t>
            </a:r>
            <a:r>
              <a:rPr lang="ru-RU" i="1" dirty="0" smtClean="0"/>
              <a:t>„Ко повреди неког у тучи мора платити лекара...Лекар који излечи преломљени уд треба добити пет сребрњака...Ако лекар неког оперише ножем нека добије десет сребрњака, а ако је пацијент роб нека његов господар плати лекару пет сребрњака...Ако пацијент умре кривицом лекара или изгуби око треба лекару одрезати обе руке... Ако је болесник био роб лекар га мора надокнадити другим робом.“</a:t>
            </a:r>
            <a:endParaRPr lang="ru-RU" dirty="0" smtClean="0"/>
          </a:p>
          <a:p>
            <a:endParaRPr lang="en-US" dirty="0"/>
          </a:p>
        </p:txBody>
      </p:sp>
      <p:sp>
        <p:nvSpPr>
          <p:cNvPr id="4" name="Title 1"/>
          <p:cNvSpPr>
            <a:spLocks noGrp="1"/>
          </p:cNvSpPr>
          <p:nvPr>
            <p:ph type="title"/>
          </p:nvPr>
        </p:nvSpPr>
        <p:spPr>
          <a:xfrm>
            <a:off x="2079173" y="1047447"/>
            <a:ext cx="9601196" cy="1303867"/>
          </a:xfrm>
        </p:spPr>
        <p:txBody>
          <a:bodyPr/>
          <a:lstStyle/>
          <a:p>
            <a:r>
              <a:rPr lang="ru-RU" dirty="0" smtClean="0"/>
              <a:t>Медицина вавилонско-асирске културе</a:t>
            </a:r>
            <a:endParaRPr lang="en-US" dirty="0"/>
          </a:p>
        </p:txBody>
      </p:sp>
      <p:pic>
        <p:nvPicPr>
          <p:cNvPr id="5" name="Picture 9" descr="ANd9GcQyBFl4uj5x1D553q7ntZpLTCLJMYy0G9X6_HrhDq0TlHAmcknEoUUx1fA">
            <a:hlinkClick r:id="rId2"/>
          </p:cNvPr>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69817" y="326571"/>
            <a:ext cx="2171700" cy="19891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76102" y="877629"/>
            <a:ext cx="9250678" cy="1303867"/>
          </a:xfrm>
        </p:spPr>
        <p:txBody>
          <a:bodyPr/>
          <a:lstStyle/>
          <a:p>
            <a:r>
              <a:rPr lang="sr-Cyrl-RS" dirty="0" smtClean="0"/>
              <a:t>Хамурабијев законик, Лувр, Париз</a:t>
            </a:r>
            <a:endParaRPr lang="en-US" dirty="0"/>
          </a:p>
        </p:txBody>
      </p:sp>
      <p:pic>
        <p:nvPicPr>
          <p:cNvPr id="100354" name="Picture 2" descr="https://upload.wikimedia.org/wikipedia/commons/thumb/6/64/P1050763_Louvre_code_Hammurabi_face_rwk.JPG/220px-P1050763_Louvre_code_Hammurabi_face_rwk.JPG"/>
          <p:cNvPicPr>
            <a:picLocks noChangeAspect="1" noChangeArrowheads="1"/>
          </p:cNvPicPr>
          <p:nvPr/>
        </p:nvPicPr>
        <p:blipFill>
          <a:blip r:embed="rId2"/>
          <a:srcRect/>
          <a:stretch>
            <a:fillRect/>
          </a:stretch>
        </p:blipFill>
        <p:spPr bwMode="auto">
          <a:xfrm>
            <a:off x="8215358" y="2566715"/>
            <a:ext cx="2095500" cy="3448051"/>
          </a:xfrm>
          <a:prstGeom prst="rect">
            <a:avLst/>
          </a:prstGeom>
          <a:noFill/>
        </p:spPr>
      </p:pic>
      <p:sp>
        <p:nvSpPr>
          <p:cNvPr id="6" name="Rectangle 5"/>
          <p:cNvSpPr/>
          <p:nvPr/>
        </p:nvSpPr>
        <p:spPr>
          <a:xfrm>
            <a:off x="1045029" y="3037842"/>
            <a:ext cx="7027817" cy="1938992"/>
          </a:xfrm>
          <a:prstGeom prst="rect">
            <a:avLst/>
          </a:prstGeom>
        </p:spPr>
        <p:txBody>
          <a:bodyPr wrap="square">
            <a:spAutoFit/>
          </a:bodyPr>
          <a:lstStyle/>
          <a:p>
            <a:pPr algn="just"/>
            <a:r>
              <a:rPr lang="sr-Cyrl-CS" sz="2400" dirty="0" smtClean="0">
                <a:solidFill>
                  <a:prstClr val="black"/>
                </a:solidFill>
                <a:latin typeface="Times New Roman" pitchFamily="18" charset="0"/>
                <a:cs typeface="Times New Roman" pitchFamily="18" charset="0"/>
              </a:rPr>
              <a:t>Законик је био у облику стуба, са рељефом на врху, који приказује</a:t>
            </a:r>
            <a:r>
              <a:rPr lang="sr-Cyrl-CS" sz="2400" i="1" dirty="0" smtClean="0">
                <a:solidFill>
                  <a:prstClr val="black"/>
                </a:solidFill>
                <a:latin typeface="Times New Roman" pitchFamily="18" charset="0"/>
                <a:cs typeface="Times New Roman" pitchFamily="18" charset="0"/>
              </a:rPr>
              <a:t> </a:t>
            </a:r>
            <a:r>
              <a:rPr lang="sr-Cyrl-CS" sz="2400" dirty="0" smtClean="0">
                <a:solidFill>
                  <a:schemeClr val="accent4">
                    <a:lumMod val="75000"/>
                  </a:schemeClr>
                </a:solidFill>
                <a:latin typeface="Times New Roman" pitchFamily="18" charset="0"/>
                <a:cs typeface="Times New Roman" pitchFamily="18" charset="0"/>
              </a:rPr>
              <a:t>Хамурабија</a:t>
            </a:r>
            <a:r>
              <a:rPr lang="sr-Cyrl-CS" sz="2400" dirty="0" smtClean="0">
                <a:solidFill>
                  <a:prstClr val="black"/>
                </a:solidFill>
                <a:latin typeface="Times New Roman" pitchFamily="18" charset="0"/>
                <a:cs typeface="Times New Roman" pitchFamily="18" charset="0"/>
              </a:rPr>
              <a:t> како му бог предаје текст закона. </a:t>
            </a:r>
          </a:p>
          <a:p>
            <a:pPr algn="just">
              <a:buFontTx/>
              <a:buChar char="•"/>
            </a:pPr>
            <a:endParaRPr lang="sr-Cyrl-CS" sz="2400" dirty="0" smtClean="0">
              <a:solidFill>
                <a:prstClr val="black"/>
              </a:solidFill>
              <a:latin typeface="Times New Roman" pitchFamily="18" charset="0"/>
              <a:cs typeface="Times New Roman" pitchFamily="18" charset="0"/>
            </a:endParaRPr>
          </a:p>
          <a:p>
            <a:pPr algn="just"/>
            <a:r>
              <a:rPr lang="sr-Cyrl-CS" sz="2400" dirty="0" smtClean="0">
                <a:solidFill>
                  <a:prstClr val="black"/>
                </a:solidFill>
                <a:latin typeface="Times New Roman" pitchFamily="18" charset="0"/>
                <a:cs typeface="Times New Roman" pitchFamily="18" charset="0"/>
              </a:rPr>
              <a:t>Данас се овај стуб чува у Лувру.</a:t>
            </a:r>
            <a:endParaRPr lang="en-US" sz="2400" dirty="0">
              <a:latin typeface="Times New Roman" pitchFamily="18" charset="0"/>
              <a:cs typeface="Times New Roman" pitchFamily="18"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95400" y="2556931"/>
            <a:ext cx="9886406" cy="3621799"/>
          </a:xfrm>
        </p:spPr>
        <p:txBody>
          <a:bodyPr>
            <a:normAutofit fontScale="92500"/>
          </a:bodyPr>
          <a:lstStyle/>
          <a:p>
            <a:pPr algn="just"/>
            <a:r>
              <a:rPr lang="ru-RU" dirty="0" smtClean="0"/>
              <a:t>Вавилонци су увели и неке основне принципе медицине као што су дијагноза, прогноза, физички прегледи, рецепти лекова. Осим тога, Дијагностички приручник из тог доба увео је методе терапије и етиологије и примену емпиризма, логике и рационалности у дијагнози, прогнози и терапији.</a:t>
            </a:r>
          </a:p>
          <a:p>
            <a:pPr algn="just"/>
            <a:r>
              <a:rPr lang="ru-RU" dirty="0" smtClean="0"/>
              <a:t>У прогностичким приручницима тога доба, описују се и симптоми болести (нпр. бронхитиса, запаљења плућа, камена у бубрегу), са дијагнозом и прогнозом. </a:t>
            </a:r>
          </a:p>
          <a:p>
            <a:pPr algn="just"/>
            <a:r>
              <a:rPr lang="ru-RU" dirty="0" smtClean="0"/>
              <a:t>Употребљаване су и лековити агенси опијум, кукурек, хашиш и разни минерали за лечење кожних и очних болести.</a:t>
            </a:r>
          </a:p>
          <a:p>
            <a:endParaRPr lang="en-US" dirty="0"/>
          </a:p>
        </p:txBody>
      </p:sp>
      <p:sp>
        <p:nvSpPr>
          <p:cNvPr id="4" name="Title 1"/>
          <p:cNvSpPr>
            <a:spLocks noGrp="1"/>
          </p:cNvSpPr>
          <p:nvPr>
            <p:ph type="title"/>
          </p:nvPr>
        </p:nvSpPr>
        <p:spPr/>
        <p:txBody>
          <a:bodyPr/>
          <a:lstStyle/>
          <a:p>
            <a:r>
              <a:rPr lang="ru-RU" dirty="0" smtClean="0"/>
              <a:t>Медицина вавилонско-асирске културе</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30D4772-1BD3-43E3-944F-681B02299EE8}"/>
              </a:ext>
            </a:extLst>
          </p:cNvPr>
          <p:cNvSpPr>
            <a:spLocks noGrp="1"/>
          </p:cNvSpPr>
          <p:nvPr>
            <p:ph type="ctrTitle"/>
          </p:nvPr>
        </p:nvSpPr>
        <p:spPr>
          <a:xfrm>
            <a:off x="2692398" y="1871132"/>
            <a:ext cx="6815669" cy="939802"/>
          </a:xfrm>
        </p:spPr>
        <p:txBody>
          <a:bodyPr/>
          <a:lstStyle/>
          <a:p>
            <a:r>
              <a:rPr lang="ru-RU" sz="2800" cap="all" dirty="0" smtClean="0">
                <a:solidFill>
                  <a:srgbClr val="000000"/>
                </a:solidFill>
                <a:effectLst/>
                <a:latin typeface="Times New Roman" panose="02020603050405020304" pitchFamily="18" charset="0"/>
                <a:ea typeface="Times New Roman" panose="02020603050405020304" pitchFamily="18" charset="0"/>
              </a:rPr>
              <a:t>ЕГИПАТСКА МЕДИЦИНА</a:t>
            </a:r>
            <a:endParaRPr lang="en-US" sz="2800" dirty="0"/>
          </a:p>
        </p:txBody>
      </p:sp>
    </p:spTree>
    <p:extLst>
      <p:ext uri="{BB962C8B-B14F-4D97-AF65-F5344CB8AC3E}">
        <p14:creationId xmlns:p14="http://schemas.microsoft.com/office/powerpoint/2010/main" xmlns="" val="23768580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algn="just"/>
            <a:r>
              <a:rPr lang="sr-Latn-RS" dirty="0"/>
              <a:t>Стари Египћани су имали пољопривредну економију, организовану и структурисану владу, друштвене конвенције и законе који су се правилно спроводили. </a:t>
            </a:r>
            <a:endParaRPr lang="sr-Cyrl-RS" dirty="0" smtClean="0"/>
          </a:p>
          <a:p>
            <a:pPr algn="just"/>
            <a:r>
              <a:rPr lang="sr-Latn-RS" dirty="0" smtClean="0"/>
              <a:t>Њихово </a:t>
            </a:r>
            <a:r>
              <a:rPr lang="sr-Latn-RS" dirty="0"/>
              <a:t>друштво је било стабилно; многи људи живели су цео живот на истом месту, за разлику од већине својих праисторијских претходника. Ова стабилност је омогућила развој медицинских истраживања. </a:t>
            </a:r>
            <a:endParaRPr lang="sr-Cyrl-RS" dirty="0" smtClean="0"/>
          </a:p>
          <a:p>
            <a:pPr algn="just"/>
            <a:r>
              <a:rPr lang="sr-Latn-RS" dirty="0" smtClean="0"/>
              <a:t>У </a:t>
            </a:r>
            <a:r>
              <a:rPr lang="sr-Latn-RS" dirty="0"/>
              <a:t>овом друштву појединци су били релативно богати, у поређењу са својим прецима, и могли су себи да приуште здравствену заштиту.</a:t>
            </a:r>
            <a:endParaRPr lang="en-US" dirty="0"/>
          </a:p>
          <a:p>
            <a:endParaRPr lang="en-US" dirty="0"/>
          </a:p>
        </p:txBody>
      </p:sp>
    </p:spTree>
    <p:extLst>
      <p:ext uri="{BB962C8B-B14F-4D97-AF65-F5344CB8AC3E}">
        <p14:creationId xmlns:p14="http://schemas.microsoft.com/office/powerpoint/2010/main" xmlns="" val="21551277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just"/>
            <a:r>
              <a:rPr lang="ru-RU" dirty="0" smtClean="0"/>
              <a:t>Медицинска </a:t>
            </a:r>
            <a:r>
              <a:rPr lang="ru-RU" dirty="0" smtClean="0"/>
              <a:t>пракса у старом Египту била је толико напредна да многа њихова запажања, политике и уобичајене процедуре нису биле надмашене на западу вековима након пада Рима, а њихова пракса би информисала и грчку и римску медицину. </a:t>
            </a:r>
            <a:endParaRPr lang="sr-Latn-RS" dirty="0" smtClean="0"/>
          </a:p>
          <a:p>
            <a:pPr algn="just"/>
            <a:r>
              <a:rPr lang="ru-RU" dirty="0" smtClean="0"/>
              <a:t>Схватили </a:t>
            </a:r>
            <a:r>
              <a:rPr lang="ru-RU" dirty="0" smtClean="0"/>
              <a:t>су да се болести могу лечити лековима, препознали су лековити потенцијал у масажи и аромама, имали лекаре и лекаре који су се специјализовали за одређене специфичне области и схватили важност чистоће у лечењу пацијената.</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just"/>
            <a:r>
              <a:rPr lang="ru-RU" dirty="0" smtClean="0"/>
              <a:t>Египатска медицина је у великој мери магична, али са магијом се паралелно развијало и научно размишљање у подручјима као што су; медицинска астрологија, ботаника, минерологија, анатомија, јавно здравље или клиничка дијагностика, што је у оно време предсвљало велики напредак на путу разумевања многих болести.</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86841" y="2478555"/>
            <a:ext cx="9601196" cy="3318936"/>
          </a:xfrm>
        </p:spPr>
        <p:txBody>
          <a:bodyPr/>
          <a:lstStyle/>
          <a:p>
            <a:pPr algn="just"/>
            <a:r>
              <a:rPr lang="ru-RU" dirty="0" smtClean="0"/>
              <a:t>У Хомеровој Одисеји наилазимо на део текста у коме он каже да је </a:t>
            </a:r>
            <a:r>
              <a:rPr lang="ru-RU" i="1" dirty="0" smtClean="0">
                <a:solidFill>
                  <a:schemeClr val="accent4">
                    <a:lumMod val="75000"/>
                  </a:schemeClr>
                </a:solidFill>
              </a:rPr>
              <a:t>Египат земља чије плодно тло производи много лекова</a:t>
            </a:r>
            <a:r>
              <a:rPr lang="ru-RU" dirty="0" smtClean="0"/>
              <a:t> и да је у њему </a:t>
            </a:r>
            <a:r>
              <a:rPr lang="ru-RU" i="1" dirty="0" smtClean="0">
                <a:solidFill>
                  <a:schemeClr val="accent4">
                    <a:lumMod val="75000"/>
                  </a:schemeClr>
                </a:solidFill>
              </a:rPr>
              <a:t>сваки човек доктор.</a:t>
            </a:r>
          </a:p>
          <a:p>
            <a:pPr algn="just"/>
            <a:r>
              <a:rPr lang="ru-RU" dirty="0" smtClean="0"/>
              <a:t>Херодот је за време боравка у Египту добио од свештеника, у Мемфису, Теби, Хелиополису и Саису значајне податке о стању египатске медицине и та сазнања преточио у своје записе у којима је забележио да... </a:t>
            </a:r>
            <a:r>
              <a:rPr lang="ru-RU" i="1" dirty="0" smtClean="0"/>
              <a:t>"у Египту има лекара за разне врсте болести«.</a:t>
            </a:r>
            <a:endParaRPr lang="en-US" i="1" dirty="0">
              <a:solidFill>
                <a:schemeClr val="accent4">
                  <a:lumMod val="75000"/>
                </a:schemeClr>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3"/>
          <p:cNvSpPr>
            <a:spLocks noChangeArrowheads="1"/>
          </p:cNvSpPr>
          <p:nvPr/>
        </p:nvSpPr>
        <p:spPr bwMode="auto">
          <a:xfrm rot="10800000" flipV="1">
            <a:off x="3503613" y="476935"/>
            <a:ext cx="4684712" cy="6463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Garamond" panose="02020404030301010803" pitchFamily="18" charset="0"/>
                <a:cs typeface="Arial" panose="020B0604020202020204" pitchFamily="34" charset="0"/>
              </a:defRPr>
            </a:lvl1pPr>
            <a:lvl2pPr marL="742950" indent="-285750" eaLnBrk="0" hangingPunct="0">
              <a:defRPr>
                <a:solidFill>
                  <a:schemeClr val="tx1"/>
                </a:solidFill>
                <a:latin typeface="Garamond" panose="02020404030301010803" pitchFamily="18" charset="0"/>
                <a:cs typeface="Arial" panose="020B0604020202020204" pitchFamily="34" charset="0"/>
              </a:defRPr>
            </a:lvl2pPr>
            <a:lvl3pPr marL="1143000" indent="-228600" eaLnBrk="0" hangingPunct="0">
              <a:defRPr>
                <a:solidFill>
                  <a:schemeClr val="tx1"/>
                </a:solidFill>
                <a:latin typeface="Garamond" panose="02020404030301010803" pitchFamily="18" charset="0"/>
                <a:cs typeface="Arial" panose="020B0604020202020204" pitchFamily="34" charset="0"/>
              </a:defRPr>
            </a:lvl3pPr>
            <a:lvl4pPr marL="1600200" indent="-228600" eaLnBrk="0" hangingPunct="0">
              <a:defRPr>
                <a:solidFill>
                  <a:schemeClr val="tx1"/>
                </a:solidFill>
                <a:latin typeface="Garamond" panose="02020404030301010803" pitchFamily="18" charset="0"/>
                <a:cs typeface="Arial" panose="020B0604020202020204" pitchFamily="34" charset="0"/>
              </a:defRPr>
            </a:lvl4pPr>
            <a:lvl5pPr marL="2057400" indent="-228600" eaLnBrk="0" hangingPunct="0">
              <a:defRPr>
                <a:solidFill>
                  <a:schemeClr val="tx1"/>
                </a:solidFill>
                <a:latin typeface="Garamond" panose="02020404030301010803" pitchFamily="18"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Garamond" panose="02020404030301010803" pitchFamily="18"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Garamond" panose="02020404030301010803" pitchFamily="18"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Garamond" panose="02020404030301010803" pitchFamily="18"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Garamond" panose="02020404030301010803" pitchFamily="18" charset="0"/>
                <a:cs typeface="Arial" panose="020B0604020202020204" pitchFamily="34" charset="0"/>
              </a:defRPr>
            </a:lvl9pPr>
          </a:lstStyle>
          <a:p>
            <a:pPr algn="ctr"/>
            <a:r>
              <a:rPr lang="ru-RU" sz="3600" b="1" dirty="0" smtClean="0"/>
              <a:t>Стари век</a:t>
            </a:r>
            <a:endParaRPr lang="sr-Cyrl-CS" sz="3600" b="1" dirty="0">
              <a:solidFill>
                <a:prstClr val="black"/>
              </a:solidFill>
              <a:latin typeface="Calibri" panose="020F0502020204030204" pitchFamily="34" charset="0"/>
              <a:cs typeface="Calibri" panose="020F0502020204030204" pitchFamily="34" charset="0"/>
            </a:endParaRPr>
          </a:p>
        </p:txBody>
      </p:sp>
      <p:sp>
        <p:nvSpPr>
          <p:cNvPr id="10243" name="Rectangle 4"/>
          <p:cNvSpPr>
            <a:spLocks noChangeArrowheads="1"/>
          </p:cNvSpPr>
          <p:nvPr/>
        </p:nvSpPr>
        <p:spPr bwMode="auto">
          <a:xfrm>
            <a:off x="1893164" y="1016182"/>
            <a:ext cx="8975133" cy="529375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nchor="ctr">
            <a:spAutoFit/>
          </a:bodyPr>
          <a:lstStyle>
            <a:lvl1pPr eaLnBrk="0" hangingPunct="0">
              <a:defRPr>
                <a:solidFill>
                  <a:schemeClr val="tx1"/>
                </a:solidFill>
                <a:latin typeface="Garamond" panose="02020404030301010803" pitchFamily="18" charset="0"/>
                <a:cs typeface="Arial" panose="020B0604020202020204" pitchFamily="34" charset="0"/>
              </a:defRPr>
            </a:lvl1pPr>
            <a:lvl2pPr marL="742950" indent="-285750" eaLnBrk="0" hangingPunct="0">
              <a:defRPr>
                <a:solidFill>
                  <a:schemeClr val="tx1"/>
                </a:solidFill>
                <a:latin typeface="Garamond" panose="02020404030301010803" pitchFamily="18" charset="0"/>
                <a:cs typeface="Arial" panose="020B0604020202020204" pitchFamily="34" charset="0"/>
              </a:defRPr>
            </a:lvl2pPr>
            <a:lvl3pPr marL="1143000" indent="-228600" eaLnBrk="0" hangingPunct="0">
              <a:defRPr>
                <a:solidFill>
                  <a:schemeClr val="tx1"/>
                </a:solidFill>
                <a:latin typeface="Garamond" panose="02020404030301010803" pitchFamily="18" charset="0"/>
                <a:cs typeface="Arial" panose="020B0604020202020204" pitchFamily="34" charset="0"/>
              </a:defRPr>
            </a:lvl3pPr>
            <a:lvl4pPr marL="1600200" indent="-228600" eaLnBrk="0" hangingPunct="0">
              <a:defRPr>
                <a:solidFill>
                  <a:schemeClr val="tx1"/>
                </a:solidFill>
                <a:latin typeface="Garamond" panose="02020404030301010803" pitchFamily="18" charset="0"/>
                <a:cs typeface="Arial" panose="020B0604020202020204" pitchFamily="34" charset="0"/>
              </a:defRPr>
            </a:lvl4pPr>
            <a:lvl5pPr marL="2057400" indent="-228600" eaLnBrk="0" hangingPunct="0">
              <a:defRPr>
                <a:solidFill>
                  <a:schemeClr val="tx1"/>
                </a:solidFill>
                <a:latin typeface="Garamond" panose="02020404030301010803" pitchFamily="18"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Garamond" panose="02020404030301010803" pitchFamily="18"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Garamond" panose="02020404030301010803" pitchFamily="18"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Garamond" panose="02020404030301010803" pitchFamily="18"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Garamond" panose="02020404030301010803" pitchFamily="18" charset="0"/>
                <a:cs typeface="Arial" panose="020B0604020202020204" pitchFamily="34" charset="0"/>
              </a:defRPr>
            </a:lvl9pPr>
          </a:lstStyle>
          <a:p>
            <a:pPr eaLnBrk="1" hangingPunct="1">
              <a:buClr>
                <a:srgbClr val="FF3300"/>
              </a:buClr>
              <a:buSzPct val="80000"/>
            </a:pPr>
            <a:endParaRPr lang="sr-Cyrl-CS" sz="3000" dirty="0">
              <a:solidFill>
                <a:prstClr val="black"/>
              </a:solidFill>
              <a:latin typeface="Arial" panose="020B0604020202020204" pitchFamily="34" charset="0"/>
            </a:endParaRPr>
          </a:p>
          <a:p>
            <a:pPr eaLnBrk="1" hangingPunct="1">
              <a:buClr>
                <a:srgbClr val="FF3300"/>
              </a:buClr>
              <a:buSzPct val="80000"/>
            </a:pPr>
            <a:r>
              <a:rPr lang="ru-RU" sz="2800" dirty="0" smtClean="0"/>
              <a:t>Стари век је епоха развоја људског друштва, који је најдуже трајао. </a:t>
            </a:r>
          </a:p>
          <a:p>
            <a:pPr eaLnBrk="1" hangingPunct="1">
              <a:buClr>
                <a:srgbClr val="FF3300"/>
              </a:buClr>
              <a:buSzPct val="80000"/>
            </a:pPr>
            <a:endParaRPr lang="ru-RU" sz="2800" dirty="0" smtClean="0"/>
          </a:p>
          <a:p>
            <a:pPr eaLnBrk="1" hangingPunct="1">
              <a:buClr>
                <a:srgbClr val="FF3300"/>
              </a:buClr>
              <a:buSzPct val="80000"/>
            </a:pPr>
            <a:r>
              <a:rPr lang="ru-RU" sz="2800" dirty="0" smtClean="0"/>
              <a:t>Протеже се од појаве првих цивилизација и прве писмености (4000. - 3000. п. н. е. па до пропасти Западног римског царства 476. године). </a:t>
            </a:r>
          </a:p>
          <a:p>
            <a:pPr eaLnBrk="1" hangingPunct="1">
              <a:buClr>
                <a:srgbClr val="FF3300"/>
              </a:buClr>
              <a:buSzPct val="80000"/>
            </a:pPr>
            <a:endParaRPr lang="ru-RU" sz="2800" dirty="0" smtClean="0"/>
          </a:p>
          <a:p>
            <a:pPr eaLnBrk="1" hangingPunct="1">
              <a:buClr>
                <a:srgbClr val="FF3300"/>
              </a:buClr>
              <a:buSzPct val="80000"/>
            </a:pPr>
            <a:r>
              <a:rPr lang="ru-RU" sz="2800" dirty="0" smtClean="0"/>
              <a:t>Термин стари век обележава историјографију историјског доба настанка првих цивилизација на Средњем истоку у области Средоземног мора и у јужним и источним областима Азије.</a:t>
            </a:r>
            <a:endParaRPr lang="sr-Cyrl-CS" sz="3000" dirty="0">
              <a:solidFill>
                <a:prstClr val="black"/>
              </a:solidFill>
              <a:latin typeface="Arial" panose="020B0604020202020204" pitchFamily="34" charset="0"/>
            </a:endParaRPr>
          </a:p>
        </p:txBody>
      </p:sp>
    </p:spTree>
    <p:extLst>
      <p:ext uri="{BB962C8B-B14F-4D97-AF65-F5344CB8AC3E}">
        <p14:creationId xmlns:p14="http://schemas.microsoft.com/office/powerpoint/2010/main" xmlns="" val="232277908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algn="just"/>
            <a:r>
              <a:rPr lang="ru-RU" dirty="0" smtClean="0"/>
              <a:t>Колики су значај египћани придаван организованом пружању медицинских услуга становништву, говоре подаци у папирусима да су током изградње пирамида, њени актери имали организовану медицинску заштиту на високом нивоу. </a:t>
            </a:r>
          </a:p>
          <a:p>
            <a:pPr algn="just"/>
            <a:r>
              <a:rPr lang="ru-RU" dirty="0" smtClean="0"/>
              <a:t>На градилиштима пирамида постојале су тзв </a:t>
            </a:r>
            <a:r>
              <a:rPr lang="ru-RU" i="1" dirty="0" smtClean="0"/>
              <a:t>"swnw gereget"</a:t>
            </a:r>
            <a:r>
              <a:rPr lang="ru-RU" dirty="0" smtClean="0"/>
              <a:t> или </a:t>
            </a:r>
            <a:r>
              <a:rPr lang="ru-RU" i="1" dirty="0" smtClean="0"/>
              <a:t>"колоније лекара"</a:t>
            </a:r>
            <a:r>
              <a:rPr lang="ru-RU" dirty="0" smtClean="0"/>
              <a:t> за сваки камп посебно. Запослени и радници уживали су и право на здравствено осигурање. Занимљив текст у записима приказује; </a:t>
            </a:r>
            <a:r>
              <a:rPr lang="ru-RU" i="1" dirty="0" smtClean="0"/>
              <a:t>„...да је једном од запосленик који је због повреде ока на раду храм у коме је радио требао да платити све трошкове његовог медицинског лечења“.</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95400" y="939114"/>
            <a:ext cx="9768839" cy="4936754"/>
          </a:xfrm>
        </p:spPr>
        <p:txBody>
          <a:bodyPr>
            <a:normAutofit fontScale="85000" lnSpcReduction="20000"/>
          </a:bodyPr>
          <a:lstStyle/>
          <a:p>
            <a:pPr algn="just"/>
            <a:r>
              <a:rPr lang="sr-Latn-RS" dirty="0"/>
              <a:t>Египатска медицина настала је у 3. миленијуму пре нове ере</a:t>
            </a:r>
            <a:r>
              <a:rPr lang="sr-Latn-RS" dirty="0" smtClean="0"/>
              <a:t>., </a:t>
            </a:r>
            <a:r>
              <a:rPr lang="sr-Latn-RS" dirty="0"/>
              <a:t>када су написане прве медицинске расправе. </a:t>
            </a:r>
            <a:endParaRPr lang="sr-Cyrl-RS" dirty="0" smtClean="0"/>
          </a:p>
          <a:p>
            <a:pPr algn="just"/>
            <a:r>
              <a:rPr lang="sr-Latn-RS" dirty="0" smtClean="0"/>
              <a:t>Божанства </a:t>
            </a:r>
            <a:r>
              <a:rPr lang="sr-Latn-RS" dirty="0"/>
              <a:t>заштитника медицине били су Озирис, симбол животворног Сунца и Нила; његова жена Изида, симбол Месеца и плодне Природе; и њихов син Хорус. Изида је често била призивана као пружалац магичних лекова. </a:t>
            </a:r>
            <a:endParaRPr lang="sr-Cyrl-RS" dirty="0" smtClean="0"/>
          </a:p>
          <a:p>
            <a:pPr algn="just"/>
            <a:r>
              <a:rPr lang="sr-Latn-RS" dirty="0" smtClean="0"/>
              <a:t>Други </a:t>
            </a:r>
            <a:r>
              <a:rPr lang="sr-Latn-RS" dirty="0"/>
              <a:t>бог лечења био је Имхотеп, који је био врховни свештеник у Хелиополису, познат као астролог, архитекта и први египатски лекар. Имхотеп је конструисао пирамиду фараона Јосера. Касније је идентификован са грчким богом Асклепијем. Бог медицине је био и помоћник Озириса, Тота или Хермеса. </a:t>
            </a:r>
            <a:endParaRPr lang="sr-Cyrl-RS" dirty="0" smtClean="0"/>
          </a:p>
          <a:p>
            <a:pPr algn="just"/>
            <a:r>
              <a:rPr lang="sr-Latn-RS" dirty="0" smtClean="0"/>
              <a:t>Измислио </a:t>
            </a:r>
            <a:r>
              <a:rPr lang="sr-Latn-RS" dirty="0"/>
              <a:t>је египатске хијероглифе (симболе) који су коришћени уместо слова, речи и створио 42 свете херметичке књиге, од којих је првих 36 било посвећено магијској медицини, а последњих 6 емпиријској медицини. Херметичке књиге нису стигле у наше време. Комади херметичких књига чувају се </a:t>
            </a:r>
            <a:r>
              <a:rPr lang="sr-Latn-RS" dirty="0" smtClean="0"/>
              <a:t>у:</a:t>
            </a:r>
            <a:endParaRPr lang="sr-Cyrl-RS" dirty="0" smtClean="0"/>
          </a:p>
          <a:p>
            <a:pPr algn="just"/>
            <a:r>
              <a:rPr lang="sr-Latn-RS" dirty="0" smtClean="0"/>
              <a:t>1</a:t>
            </a:r>
            <a:r>
              <a:rPr lang="sr-Latn-RS" dirty="0"/>
              <a:t>. Папирус (дебео папир – као материјал произведен од сржи биљке папируса и коришћен у старом Египту) и</a:t>
            </a:r>
            <a:endParaRPr lang="en-US" dirty="0"/>
          </a:p>
          <a:p>
            <a:r>
              <a:rPr lang="sr-Latn-RS" dirty="0"/>
              <a:t>2. „Књига мртвих”.</a:t>
            </a:r>
            <a:endParaRPr lang="en-US" dirty="0"/>
          </a:p>
          <a:p>
            <a:endParaRPr lang="en-US" dirty="0"/>
          </a:p>
          <a:p>
            <a:endParaRPr lang="en-US" dirty="0"/>
          </a:p>
        </p:txBody>
      </p:sp>
    </p:spTree>
    <p:extLst>
      <p:ext uri="{BB962C8B-B14F-4D97-AF65-F5344CB8AC3E}">
        <p14:creationId xmlns:p14="http://schemas.microsoft.com/office/powerpoint/2010/main" xmlns="" val="280703402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72185" y="2518519"/>
            <a:ext cx="9601196" cy="3425081"/>
          </a:xfrm>
        </p:spPr>
        <p:txBody>
          <a:bodyPr>
            <a:noAutofit/>
          </a:bodyPr>
          <a:lstStyle/>
          <a:p>
            <a:pPr algn="just"/>
            <a:r>
              <a:rPr lang="sr-Latn-RS" sz="2000" dirty="0"/>
              <a:t>Године 1822. превод камена из Розете коначно је омогућио превод древних египатских хијероглифских натписа и папируса, укључујући многе повезане са медицинским питањима (египатски медицински папируси). </a:t>
            </a:r>
            <a:endParaRPr lang="sr-Cyrl-RS" sz="2000" dirty="0" smtClean="0"/>
          </a:p>
          <a:p>
            <a:pPr algn="just"/>
            <a:r>
              <a:rPr lang="sr-Latn-RS" sz="2000" dirty="0" smtClean="0"/>
              <a:t>Интересовање </a:t>
            </a:r>
            <a:r>
              <a:rPr lang="sr-Latn-RS" sz="2000" dirty="0"/>
              <a:t>за египтологију у 19. веку довело је до открића неколико скупова обимних древних медицинских докумената.</a:t>
            </a:r>
            <a:endParaRPr lang="en-US" sz="2000" dirty="0"/>
          </a:p>
          <a:p>
            <a:pPr algn="just"/>
            <a:r>
              <a:rPr lang="sr-Latn-RS" sz="2000" dirty="0"/>
              <a:t>Основа нашег знања о староегипатској медицини изведена је из медицинских папируса. </a:t>
            </a:r>
            <a:r>
              <a:rPr lang="sr-Latn-RS" sz="2000" dirty="0" smtClean="0"/>
              <a:t>Међу њима су следећи сачувани главни папируси:</a:t>
            </a:r>
            <a:r>
              <a:rPr lang="sr-Latn-RS" sz="2000" b="1" dirty="0" smtClean="0">
                <a:solidFill>
                  <a:schemeClr val="accent4">
                    <a:lumMod val="75000"/>
                  </a:schemeClr>
                </a:solidFill>
              </a:rPr>
              <a:t> Кахун папирус</a:t>
            </a:r>
            <a:r>
              <a:rPr lang="sr-Cyrl-RS" sz="2000" b="1" dirty="0" smtClean="0">
                <a:solidFill>
                  <a:schemeClr val="accent4">
                    <a:lumMod val="75000"/>
                  </a:schemeClr>
                </a:solidFill>
              </a:rPr>
              <a:t>,</a:t>
            </a:r>
            <a:r>
              <a:rPr lang="sr-Latn-RS" sz="2000" b="1" dirty="0" smtClean="0">
                <a:solidFill>
                  <a:schemeClr val="accent4">
                    <a:lumMod val="75000"/>
                  </a:schemeClr>
                </a:solidFill>
              </a:rPr>
              <a:t> Смитов папирус</a:t>
            </a:r>
            <a:r>
              <a:rPr lang="sr-Cyrl-RS" sz="2000" b="1" dirty="0" smtClean="0">
                <a:solidFill>
                  <a:schemeClr val="accent4">
                    <a:lumMod val="75000"/>
                  </a:schemeClr>
                </a:solidFill>
              </a:rPr>
              <a:t>, </a:t>
            </a:r>
            <a:r>
              <a:rPr lang="sr-Latn-RS" sz="2000" b="1" dirty="0" smtClean="0">
                <a:solidFill>
                  <a:schemeClr val="accent4">
                    <a:lumMod val="75000"/>
                  </a:schemeClr>
                </a:solidFill>
              </a:rPr>
              <a:t>Еберсов папирус</a:t>
            </a:r>
            <a:r>
              <a:rPr lang="sr-Cyrl-RS" sz="2000" b="1" dirty="0" smtClean="0">
                <a:solidFill>
                  <a:schemeClr val="accent4">
                    <a:lumMod val="75000"/>
                  </a:schemeClr>
                </a:solidFill>
              </a:rPr>
              <a:t>, </a:t>
            </a:r>
            <a:r>
              <a:rPr lang="sr-Latn-RS" sz="2000" b="1" dirty="0" smtClean="0">
                <a:solidFill>
                  <a:schemeClr val="accent4">
                    <a:lumMod val="75000"/>
                  </a:schemeClr>
                </a:solidFill>
              </a:rPr>
              <a:t>Бругш папирус</a:t>
            </a:r>
            <a:r>
              <a:rPr lang="sr-Cyrl-RS" sz="2000" b="1" dirty="0" smtClean="0">
                <a:solidFill>
                  <a:schemeClr val="accent4">
                    <a:lumMod val="75000"/>
                  </a:schemeClr>
                </a:solidFill>
              </a:rPr>
              <a:t>.</a:t>
            </a:r>
            <a:endParaRPr lang="en-US" sz="2000" dirty="0"/>
          </a:p>
          <a:p>
            <a:pPr algn="just"/>
            <a:r>
              <a:rPr lang="sr-Cyrl-RS" sz="1600" dirty="0" smtClean="0"/>
              <a:t>,</a:t>
            </a:r>
            <a:endParaRPr lang="en-US" sz="1600" dirty="0"/>
          </a:p>
        </p:txBody>
      </p:sp>
    </p:spTree>
    <p:extLst>
      <p:ext uri="{BB962C8B-B14F-4D97-AF65-F5344CB8AC3E}">
        <p14:creationId xmlns:p14="http://schemas.microsoft.com/office/powerpoint/2010/main" xmlns="" val="50194112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95401" y="2556932"/>
            <a:ext cx="10030096" cy="3726302"/>
          </a:xfrm>
        </p:spPr>
        <p:txBody>
          <a:bodyPr>
            <a:normAutofit fontScale="85000" lnSpcReduction="20000"/>
          </a:bodyPr>
          <a:lstStyle/>
          <a:p>
            <a:pPr algn="just"/>
            <a:r>
              <a:rPr lang="sr-Latn-RS" dirty="0" smtClean="0"/>
              <a:t>1. </a:t>
            </a:r>
            <a:r>
              <a:rPr lang="sr-Latn-RS" b="1" dirty="0" smtClean="0">
                <a:solidFill>
                  <a:schemeClr val="accent4">
                    <a:lumMod val="75000"/>
                  </a:schemeClr>
                </a:solidFill>
              </a:rPr>
              <a:t>Кахун папирус</a:t>
            </a:r>
            <a:r>
              <a:rPr lang="sr-Latn-RS" dirty="0" smtClean="0"/>
              <a:t>, посвећен проблемима гинекологије (женске болести). У овом папирусу је описан тест за откривање трудноће и пола детета;</a:t>
            </a:r>
            <a:endParaRPr lang="en-US" dirty="0" smtClean="0"/>
          </a:p>
          <a:p>
            <a:pPr algn="just"/>
            <a:r>
              <a:rPr lang="sr-Latn-RS" dirty="0" smtClean="0"/>
              <a:t>2. </a:t>
            </a:r>
            <a:r>
              <a:rPr lang="sr-Latn-RS" b="1" dirty="0" smtClean="0">
                <a:solidFill>
                  <a:schemeClr val="accent4">
                    <a:lumMod val="75000"/>
                  </a:schemeClr>
                </a:solidFill>
              </a:rPr>
              <a:t>Смитов папирус</a:t>
            </a:r>
            <a:r>
              <a:rPr lang="sr-Latn-RS" dirty="0" smtClean="0"/>
              <a:t>, који се понекад назива и „Књига о ранама“, посвећен проблемима анатомије и хирургије. Смитов папирус је повезан са Имхотепом (оригиналним аутором овог папируса), који је био стварна особа и тада је обожаван;</a:t>
            </a:r>
            <a:endParaRPr lang="en-US" dirty="0" smtClean="0"/>
          </a:p>
          <a:p>
            <a:pPr algn="just"/>
            <a:r>
              <a:rPr lang="sr-Latn-RS" dirty="0" smtClean="0"/>
              <a:t>3. </a:t>
            </a:r>
            <a:r>
              <a:rPr lang="sr-Latn-RS" b="1" dirty="0" smtClean="0">
                <a:solidFill>
                  <a:schemeClr val="accent4">
                    <a:lumMod val="75000"/>
                  </a:schemeClr>
                </a:solidFill>
              </a:rPr>
              <a:t>Еберсов папирус</a:t>
            </a:r>
            <a:r>
              <a:rPr lang="sr-Latn-RS" dirty="0" smtClean="0"/>
              <a:t>, посвећен проблемима терапије, фармакологије и козметологије. Овај папирус се назива и „Књига лекова за све делове тела“;</a:t>
            </a:r>
            <a:endParaRPr lang="en-US" dirty="0" smtClean="0"/>
          </a:p>
          <a:p>
            <a:pPr algn="just"/>
            <a:r>
              <a:rPr lang="sr-Latn-RS" dirty="0" smtClean="0"/>
              <a:t>4. </a:t>
            </a:r>
            <a:r>
              <a:rPr lang="sr-Latn-RS" b="1" dirty="0" smtClean="0">
                <a:solidFill>
                  <a:schemeClr val="accent4">
                    <a:lumMod val="75000"/>
                  </a:schemeClr>
                </a:solidFill>
              </a:rPr>
              <a:t>Бругш папирус</a:t>
            </a:r>
            <a:r>
              <a:rPr lang="sr-Latn-RS" dirty="0" smtClean="0"/>
              <a:t>, посвећен проблемима неге мајки и педијатрије (1450-1350 п.н.е.). Заправо, овај папирус је био прва „књига“ из педијатрије. </a:t>
            </a:r>
            <a:endParaRPr lang="en-US" dirty="0" smtClean="0"/>
          </a:p>
          <a:p>
            <a:pPr algn="just"/>
            <a:r>
              <a:rPr lang="sr-Latn-RS" dirty="0" smtClean="0"/>
              <a:t>Смитов, Еберс и Бругшов папирус добили су имена у част научника који су их описали и Кахуновог папируса - по имену места где је овај папирус пронађен током археолошких ископавања.</a:t>
            </a:r>
            <a:endParaRPr lang="en-US" dirty="0" smtClean="0"/>
          </a:p>
          <a:p>
            <a:pPr algn="just"/>
            <a:endParaRPr lang="en-US" dirty="0"/>
          </a:p>
        </p:txBody>
      </p:sp>
      <p:pic>
        <p:nvPicPr>
          <p:cNvPr id="109570" name="Picture 2" descr="https://upload.wikimedia.org/wikipedia/commons/thumb/c/c5/Papyrus_Ebers.png/200px-Papyrus_Ebers.png"/>
          <p:cNvPicPr>
            <a:picLocks noChangeAspect="1" noChangeArrowheads="1"/>
          </p:cNvPicPr>
          <p:nvPr/>
        </p:nvPicPr>
        <p:blipFill>
          <a:blip r:embed="rId2"/>
          <a:srcRect/>
          <a:stretch>
            <a:fillRect/>
          </a:stretch>
        </p:blipFill>
        <p:spPr bwMode="auto">
          <a:xfrm>
            <a:off x="2271757" y="0"/>
            <a:ext cx="1905000" cy="2476501"/>
          </a:xfrm>
          <a:prstGeom prst="rect">
            <a:avLst/>
          </a:prstGeom>
          <a:noFill/>
        </p:spPr>
      </p:pic>
      <p:sp>
        <p:nvSpPr>
          <p:cNvPr id="5" name="Rectangle 4"/>
          <p:cNvSpPr/>
          <p:nvPr/>
        </p:nvSpPr>
        <p:spPr>
          <a:xfrm>
            <a:off x="4297680" y="1371600"/>
            <a:ext cx="3187337" cy="369332"/>
          </a:xfrm>
          <a:prstGeom prst="rect">
            <a:avLst/>
          </a:prstGeom>
        </p:spPr>
        <p:txBody>
          <a:bodyPr wrap="square">
            <a:spAutoFit/>
          </a:bodyPr>
          <a:lstStyle/>
          <a:p>
            <a:r>
              <a:rPr lang="sr-Cyrl-RS" dirty="0" smtClean="0"/>
              <a:t>Еберсов папирус</a:t>
            </a:r>
            <a:endParaRPr lang="en-US" dirty="0"/>
          </a:p>
        </p:txBody>
      </p:sp>
      <p:pic>
        <p:nvPicPr>
          <p:cNvPr id="109572" name="Picture 4" descr="https://upload.wikimedia.org/wikipedia/commons/thumb/9/95/Imhotep-Louvre.JPG/200px-Imhotep-Louvre.JPG"/>
          <p:cNvPicPr>
            <a:picLocks noChangeAspect="1" noChangeArrowheads="1"/>
          </p:cNvPicPr>
          <p:nvPr/>
        </p:nvPicPr>
        <p:blipFill>
          <a:blip r:embed="rId3"/>
          <a:srcRect/>
          <a:stretch>
            <a:fillRect/>
          </a:stretch>
        </p:blipFill>
        <p:spPr bwMode="auto">
          <a:xfrm>
            <a:off x="6687004" y="0"/>
            <a:ext cx="1905000" cy="2543175"/>
          </a:xfrm>
          <a:prstGeom prst="rect">
            <a:avLst/>
          </a:prstGeom>
          <a:noFill/>
        </p:spPr>
      </p:pic>
      <p:sp>
        <p:nvSpPr>
          <p:cNvPr id="7" name="Rectangle 6"/>
          <p:cNvSpPr/>
          <p:nvPr/>
        </p:nvSpPr>
        <p:spPr>
          <a:xfrm flipH="1">
            <a:off x="8791302" y="1107101"/>
            <a:ext cx="2286001" cy="646331"/>
          </a:xfrm>
          <a:prstGeom prst="rect">
            <a:avLst/>
          </a:prstGeom>
        </p:spPr>
        <p:txBody>
          <a:bodyPr wrap="square">
            <a:spAutoFit/>
          </a:bodyPr>
          <a:lstStyle/>
          <a:p>
            <a:r>
              <a:rPr lang="sr-Cyrl-RS" dirty="0" smtClean="0"/>
              <a:t>Скулптура Имхотепа у </a:t>
            </a:r>
            <a:r>
              <a:rPr lang="sr-Cyrl-RS" u="sng" dirty="0" smtClean="0"/>
              <a:t>Лувру</a:t>
            </a: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just"/>
            <a:r>
              <a:rPr lang="sr-Latn-RS" dirty="0"/>
              <a:t>У папирусима су описане болести очију, ушију, коже, косе, срца, болести органа за варење, јетре, као </a:t>
            </a:r>
            <a:r>
              <a:rPr lang="sr-Latn-RS" dirty="0" smtClean="0"/>
              <a:t>и</a:t>
            </a:r>
            <a:r>
              <a:rPr lang="sr-Cyrl-RS" dirty="0"/>
              <a:t> </a:t>
            </a:r>
            <a:r>
              <a:rPr lang="sr-Latn-RS" dirty="0" smtClean="0"/>
              <a:t>хелминтозе</a:t>
            </a:r>
            <a:r>
              <a:rPr lang="sr-Latn-RS" dirty="0"/>
              <a:t>, хемороиде и рак желуца и канцер екстремитета.</a:t>
            </a:r>
            <a:endParaRPr lang="en-US" dirty="0"/>
          </a:p>
          <a:p>
            <a:pPr algn="just"/>
            <a:r>
              <a:rPr lang="sr-Latn-RS" dirty="0"/>
              <a:t>Древна египатска медицина била је у рукама касте свештеника и делила се на 2 гране: </a:t>
            </a:r>
            <a:endParaRPr lang="sr-Cyrl-RS" dirty="0" smtClean="0"/>
          </a:p>
          <a:p>
            <a:pPr algn="just"/>
            <a:r>
              <a:rPr lang="sr-Latn-RS" dirty="0" smtClean="0"/>
              <a:t>1</a:t>
            </a:r>
            <a:r>
              <a:rPr lang="sr-Latn-RS" dirty="0"/>
              <a:t>) (врховно свештеничка) магијска медицина </a:t>
            </a:r>
            <a:r>
              <a:rPr lang="sr-Latn-RS" dirty="0" smtClean="0"/>
              <a:t>и</a:t>
            </a:r>
            <a:endParaRPr lang="sr-Cyrl-RS" dirty="0" smtClean="0"/>
          </a:p>
          <a:p>
            <a:pPr algn="just"/>
            <a:r>
              <a:rPr lang="sr-Latn-RS" dirty="0" smtClean="0"/>
              <a:t>2</a:t>
            </a:r>
            <a:r>
              <a:rPr lang="sr-Latn-RS" dirty="0"/>
              <a:t>) обична догматска (или практична) медицина. </a:t>
            </a:r>
            <a:endParaRPr lang="en-US" dirty="0"/>
          </a:p>
        </p:txBody>
      </p:sp>
    </p:spTree>
    <p:extLst>
      <p:ext uri="{BB962C8B-B14F-4D97-AF65-F5344CB8AC3E}">
        <p14:creationId xmlns:p14="http://schemas.microsoft.com/office/powerpoint/2010/main" xmlns="" val="314723838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just"/>
            <a:r>
              <a:rPr lang="sr-Latn-RS" dirty="0"/>
              <a:t>Магијска медицина била је у потпуности у рукама врховних свештеника, који су имали право да проучавају првих 36 светих херметичких књига и лече пацијенте у Изидиним храмовима дајући им успављујуће напитке (или лекове) или их хипнотишу, а затим тумаче њихове снове. </a:t>
            </a:r>
            <a:endParaRPr lang="sr-Cyrl-RS" dirty="0" smtClean="0"/>
          </a:p>
          <a:p>
            <a:pPr algn="just"/>
            <a:r>
              <a:rPr lang="sr-Latn-RS" dirty="0" smtClean="0"/>
              <a:t>Верски </a:t>
            </a:r>
            <a:r>
              <a:rPr lang="sr-Latn-RS" dirty="0"/>
              <a:t>или магијски ритуали и процедуре су вероватно имали моћан плацебо ефекат, што се вероватно сматрало доказом њихове ефикасности. </a:t>
            </a:r>
            <a:endParaRPr lang="en-US" dirty="0"/>
          </a:p>
        </p:txBody>
      </p:sp>
    </p:spTree>
    <p:extLst>
      <p:ext uri="{BB962C8B-B14F-4D97-AF65-F5344CB8AC3E}">
        <p14:creationId xmlns:p14="http://schemas.microsoft.com/office/powerpoint/2010/main" xmlns="" val="103656284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just"/>
            <a:r>
              <a:rPr lang="sr-Latn-RS" dirty="0"/>
              <a:t>Обична догматска медицина била је у рукама нижих свештеника или пастофора, који су имали право да проучавају само последњих 6 херметичких књига. </a:t>
            </a:r>
            <a:endParaRPr lang="sr-Cyrl-RS" dirty="0" smtClean="0"/>
          </a:p>
          <a:p>
            <a:pPr algn="just"/>
            <a:r>
              <a:rPr lang="sr-Latn-RS" dirty="0" smtClean="0"/>
              <a:t>Морали </a:t>
            </a:r>
            <a:r>
              <a:rPr lang="sr-Latn-RS" dirty="0"/>
              <a:t>су се стриктно придржавати утврђених правила медицинског кодекса, иначе би били осуђени на смрт. На пример, тактика коју су лекари користили током прва четири дана лечења болесника са грозницом морала је да буде чекање, а после тог периода било је прописано да се уздржавају од јаких лекова</a:t>
            </a:r>
            <a:r>
              <a:rPr lang="sr-Latn-RS" dirty="0" smtClean="0"/>
              <a:t>.</a:t>
            </a:r>
            <a:endParaRPr lang="en-US" dirty="0"/>
          </a:p>
        </p:txBody>
      </p:sp>
    </p:spTree>
    <p:extLst>
      <p:ext uri="{BB962C8B-B14F-4D97-AF65-F5344CB8AC3E}">
        <p14:creationId xmlns:p14="http://schemas.microsoft.com/office/powerpoint/2010/main" xmlns="" val="370438235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lvl="0" algn="just">
              <a:buClr>
                <a:srgbClr val="83992A"/>
              </a:buClr>
            </a:pPr>
            <a:r>
              <a:rPr lang="sr-Latn-RS" dirty="0">
                <a:solidFill>
                  <a:prstClr val="black">
                    <a:lumMod val="85000"/>
                    <a:lumOff val="15000"/>
                  </a:prstClr>
                </a:solidFill>
              </a:rPr>
              <a:t>У старом Египту су постојали и војни и ветеринарски (ветеринари) лекари. Генерално, медицина у старом Египту достигла је висок степен специјализације. Египатски лекари (и њихове колеге чаробњаци) били су свесни моћи позитивног размишљања.</a:t>
            </a:r>
            <a:endParaRPr lang="en-US" dirty="0">
              <a:solidFill>
                <a:prstClr val="black">
                  <a:lumMod val="85000"/>
                  <a:lumOff val="15000"/>
                </a:prstClr>
              </a:solidFill>
            </a:endParaRPr>
          </a:p>
          <a:p>
            <a:pPr lvl="0" algn="just">
              <a:buClr>
                <a:srgbClr val="83992A"/>
              </a:buClr>
            </a:pPr>
            <a:r>
              <a:rPr lang="sr-Cyrl-RS" dirty="0" smtClean="0">
                <a:solidFill>
                  <a:prstClr val="black">
                    <a:lumMod val="85000"/>
                    <a:lumOff val="15000"/>
                  </a:prstClr>
                </a:solidFill>
              </a:rPr>
              <a:t>Е</a:t>
            </a:r>
            <a:r>
              <a:rPr lang="sr-Latn-RS" dirty="0" smtClean="0">
                <a:solidFill>
                  <a:prstClr val="black">
                    <a:lumMod val="85000"/>
                    <a:lumOff val="15000"/>
                  </a:prstClr>
                </a:solidFill>
              </a:rPr>
              <a:t>гипатски </a:t>
            </a:r>
            <a:r>
              <a:rPr lang="sr-Latn-RS" dirty="0">
                <a:solidFill>
                  <a:prstClr val="black">
                    <a:lumMod val="85000"/>
                    <a:lumOff val="15000"/>
                  </a:prstClr>
                </a:solidFill>
              </a:rPr>
              <a:t>лекари специјализовани за одређене болести или телесне органе; у петом веку п.н.е. Грк Херодот је приметио да је у Египту „један лекар ограничен на проучавање и лечење једне болести… једни се баве поремећајима очију, други поремећајима главе, неки брину о</a:t>
            </a:r>
            <a:r>
              <a:rPr lang="sr-Cyrl-RS" dirty="0">
                <a:solidFill>
                  <a:prstClr val="black">
                    <a:lumMod val="85000"/>
                    <a:lumOff val="15000"/>
                  </a:prstClr>
                </a:solidFill>
              </a:rPr>
              <a:t> </a:t>
            </a:r>
            <a:r>
              <a:rPr lang="sr-Latn-RS" dirty="0">
                <a:solidFill>
                  <a:prstClr val="black">
                    <a:lumMod val="85000"/>
                    <a:lumOff val="15000"/>
                  </a:prstClr>
                </a:solidFill>
              </a:rPr>
              <a:t>зуби, други су упознати са свим болестима црева”. </a:t>
            </a:r>
            <a:endParaRPr lang="en-US" dirty="0">
              <a:solidFill>
                <a:prstClr val="black">
                  <a:lumMod val="85000"/>
                  <a:lumOff val="15000"/>
                </a:prstClr>
              </a:solidFill>
            </a:endParaRPr>
          </a:p>
          <a:p>
            <a:pPr>
              <a:buNone/>
            </a:pPr>
            <a:endParaRPr lang="en-US" dirty="0"/>
          </a:p>
        </p:txBody>
      </p:sp>
    </p:spTree>
    <p:extLst>
      <p:ext uri="{BB962C8B-B14F-4D97-AF65-F5344CB8AC3E}">
        <p14:creationId xmlns:p14="http://schemas.microsoft.com/office/powerpoint/2010/main" xmlns="" val="28340170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r>
              <a:rPr lang="sr-Latn-RS" dirty="0"/>
              <a:t>Дакле, Египћани су за сваки део тела имали своје специјалисте: офталмолога, зубара, интернисту, хирурга итд. </a:t>
            </a:r>
            <a:endParaRPr lang="sr-Cyrl-RS" dirty="0" smtClean="0"/>
          </a:p>
          <a:p>
            <a:pPr algn="just"/>
            <a:r>
              <a:rPr lang="sr-Latn-RS" dirty="0" smtClean="0"/>
              <a:t>Медицинске </a:t>
            </a:r>
            <a:r>
              <a:rPr lang="sr-Latn-RS" dirty="0"/>
              <a:t>школе су основане у Мемфису, Саису и Хелиополису. Најбољи дипломци постали су дворски лекари у Теби или тутори медицине. Дворски лекари су чинили врх медицинске пирамиде.</a:t>
            </a:r>
            <a:endParaRPr lang="en-US" dirty="0"/>
          </a:p>
          <a:p>
            <a:pPr algn="just"/>
            <a:r>
              <a:rPr lang="sr-Latn-RS" dirty="0"/>
              <a:t>Лекари нису морали да чекају било какву исплату, јер су живели на рачун приноса својих пацијената, као и други свештеници. </a:t>
            </a:r>
            <a:endParaRPr lang="sr-Cyrl-RS" dirty="0" smtClean="0"/>
          </a:p>
          <a:p>
            <a:pPr algn="just"/>
            <a:r>
              <a:rPr lang="sr-Latn-RS" dirty="0" smtClean="0"/>
              <a:t>Опорављени </a:t>
            </a:r>
            <a:r>
              <a:rPr lang="sr-Latn-RS" dirty="0"/>
              <a:t>пацијенти треба да прикажу и такозване анатеме, које су биле златне и сребрне слике (оболелих) опорављених органа.</a:t>
            </a:r>
            <a:endParaRPr lang="en-US" dirty="0"/>
          </a:p>
          <a:p>
            <a:endParaRPr lang="en-US" dirty="0"/>
          </a:p>
        </p:txBody>
      </p:sp>
    </p:spTree>
    <p:extLst>
      <p:ext uri="{BB962C8B-B14F-4D97-AF65-F5344CB8AC3E}">
        <p14:creationId xmlns:p14="http://schemas.microsoft.com/office/powerpoint/2010/main" xmlns="" val="292555944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99904" y="1084217"/>
            <a:ext cx="9601196" cy="4883091"/>
          </a:xfrm>
        </p:spPr>
        <p:txBody>
          <a:bodyPr>
            <a:noAutofit/>
          </a:bodyPr>
          <a:lstStyle/>
          <a:p>
            <a:pPr algn="just"/>
            <a:r>
              <a:rPr lang="sr-Latn-RS" sz="2000" dirty="0"/>
              <a:t>У старом Египту анатомија се развила јер су биле дозвољене процедуре мумификације.</a:t>
            </a:r>
            <a:endParaRPr lang="en-US" sz="2000" dirty="0"/>
          </a:p>
          <a:p>
            <a:pPr algn="just"/>
            <a:r>
              <a:rPr lang="sr-Latn-RS" sz="2000" dirty="0"/>
              <a:t>Анубис је био бог балсамовања и мртвих. Он је био бог који је помогао да се Озирис балзамује након што га је убио Сет. Дакле, према Египћанима, Анубис је био бог који је надгледао процес мумификације људи када су умрли.</a:t>
            </a:r>
            <a:endParaRPr lang="en-US" sz="2000" dirty="0"/>
          </a:p>
          <a:p>
            <a:pPr algn="just"/>
            <a:r>
              <a:rPr lang="sr-Latn-RS" sz="2000" dirty="0"/>
              <a:t>Поступак мумификације био је повезан са теоријом поновног рођења. Према овом веровању, људска душа би после смрти мигрирала кроз тела животиња. После 3000 година лутања вратило би се у своје првобитно људско тело, и тако је тело поново рођено (препорођено).</a:t>
            </a:r>
            <a:endParaRPr lang="en-US" sz="2000" dirty="0"/>
          </a:p>
          <a:p>
            <a:pPr algn="just"/>
            <a:r>
              <a:rPr lang="sr-Latn-RS" sz="2000" dirty="0"/>
              <a:t>Балзамирање је извршио техничар по имену таричевта. Нису припадали свештеничкој касти, па су им лешеви лепих жена давани тек 3-4 дана након смрти ових. Методе балзамирања су се свакако мењале током векова. Херодот даје приказ методе која је практикована у петом веку пре нове ере.</a:t>
            </a:r>
            <a:endParaRPr lang="en-US" sz="2000" dirty="0"/>
          </a:p>
          <a:p>
            <a:pPr algn="just"/>
            <a:r>
              <a:rPr lang="sr-Latn-RS" sz="2000" dirty="0" smtClean="0"/>
              <a:t>У </a:t>
            </a:r>
            <a:r>
              <a:rPr lang="sr-Latn-RS" sz="2000" dirty="0"/>
              <a:t>старом Египту постојале су три категорије балзамирања: врховна, средња и нижа.</a:t>
            </a:r>
            <a:endParaRPr lang="en-US" sz="2000" dirty="0"/>
          </a:p>
          <a:p>
            <a:pPr algn="just"/>
            <a:endParaRPr lang="en-US" sz="2000" dirty="0"/>
          </a:p>
        </p:txBody>
      </p:sp>
    </p:spTree>
    <p:extLst>
      <p:ext uri="{BB962C8B-B14F-4D97-AF65-F5344CB8AC3E}">
        <p14:creationId xmlns:p14="http://schemas.microsoft.com/office/powerpoint/2010/main" xmlns="" val="7591110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pPr algn="just"/>
            <a:r>
              <a:rPr lang="ru-RU" dirty="0" smtClean="0"/>
              <a:t>Стари век обележава и настанак великих монотеистичких религија, и нове културе на монотеистичко-религијској платформи и тумачење да су болести, а посебно епидемије, нпр. куге, казна људима због огрешења о божије заповести.</a:t>
            </a:r>
          </a:p>
          <a:p>
            <a:pPr algn="just"/>
            <a:r>
              <a:rPr lang="ru-RU" dirty="0" smtClean="0"/>
              <a:t>Montaigne у својим делима наводи да су у вавилонском друштву „сви људи били лекари“. </a:t>
            </a:r>
          </a:p>
          <a:p>
            <a:pPr algn="just"/>
            <a:r>
              <a:rPr lang="ru-RU" dirty="0" smtClean="0"/>
              <a:t>Вавилонци су имали обичај да болесника или рањеника донесу на неко јавно место где га је свако могао видети и прегледати, са циљем да се међу народом нађе неко ко може да му помогне.</a:t>
            </a:r>
            <a:r>
              <a:rPr lang="ru-RU" baseline="30000" dirty="0" smtClean="0">
                <a:hlinkClick r:id="rId2"/>
              </a:rPr>
              <a:t>[</a:t>
            </a:r>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30087" y="1123405"/>
            <a:ext cx="9729650" cy="4791651"/>
          </a:xfrm>
        </p:spPr>
        <p:txBody>
          <a:bodyPr>
            <a:normAutofit fontScale="85000" lnSpcReduction="20000"/>
          </a:bodyPr>
          <a:lstStyle/>
          <a:p>
            <a:pPr algn="just"/>
            <a:r>
              <a:rPr lang="sr-Latn-RS" b="1" i="1" dirty="0"/>
              <a:t>У првој категорији (супреме) </a:t>
            </a:r>
            <a:r>
              <a:rPr lang="sr-Latn-RS" dirty="0"/>
              <a:t>направљен је рез на левој страни људског тела, а поједини органи су уклоњени. Срце и бубрези су били нетакнути. Срце је остављено на месту, као седиште душе. Према анатомским сазнањима, Египћани су веровали да је срце један од најважнијих органа људског тела. Његова тежина се повећавала током првих 50 година, а затим, на исти начин, опадала завршавајући смрћу. </a:t>
            </a:r>
            <a:endParaRPr lang="sr-Cyrl-RS" dirty="0" smtClean="0"/>
          </a:p>
          <a:p>
            <a:pPr algn="just"/>
            <a:r>
              <a:rPr lang="sr-Latn-RS" dirty="0" smtClean="0"/>
              <a:t>Мозак </a:t>
            </a:r>
            <a:r>
              <a:rPr lang="sr-Latn-RS" dirty="0"/>
              <a:t>је извучен кроз нос бронзаном куком. Затим је телесна шупљина третирана палминим вином, миром и ароматичном мешавином. Затим је цело тело стављено у раствор соли (углавном натријум алкалне) на око 30 или 70 дана. Затим је осушена, прекривена специјалном пастом за жвакање и умотана у ланене завоје импрегниране жваком, и тако је мумија била готова. Извађени органи су очишћени и потом стављени назад или према другој варијанти ови органи су конзервирани у посебним теглама (цанопиц теглама</a:t>
            </a:r>
            <a:r>
              <a:rPr lang="sr-Latn-RS" dirty="0" smtClean="0"/>
              <a:t>).</a:t>
            </a:r>
            <a:r>
              <a:rPr lang="sr-Latn-RS" dirty="0"/>
              <a:t> </a:t>
            </a:r>
            <a:endParaRPr lang="sr-Cyrl-RS" dirty="0" smtClean="0"/>
          </a:p>
          <a:p>
            <a:pPr algn="just"/>
            <a:r>
              <a:rPr lang="sr-Latn-RS" b="1" i="1" dirty="0" smtClean="0"/>
              <a:t>За </a:t>
            </a:r>
            <a:r>
              <a:rPr lang="sr-Latn-RS" b="1" i="1" dirty="0"/>
              <a:t>другу категорију балзамирања (средња) </a:t>
            </a:r>
            <a:r>
              <a:rPr lang="sr-Latn-RS" dirty="0"/>
              <a:t>течна кедровина гума је убризгана кроз анус у интактну трбушну дупљу, а леш је остављен у натријум алкалном раствору 70 дана. Дрвени алкохол и креозот коришћени су као супстанце за мумифицирање.</a:t>
            </a:r>
            <a:endParaRPr lang="en-US" dirty="0"/>
          </a:p>
          <a:p>
            <a:pPr algn="just"/>
            <a:r>
              <a:rPr lang="sr-Latn-RS" b="1" i="1" dirty="0"/>
              <a:t>За трећу класу </a:t>
            </a:r>
            <a:r>
              <a:rPr lang="sr-Latn-RS" b="1" i="1" dirty="0" smtClean="0"/>
              <a:t>балзамирања</a:t>
            </a:r>
            <a:r>
              <a:rPr lang="sr-Cyrl-RS" b="1" i="1" dirty="0" smtClean="0"/>
              <a:t> </a:t>
            </a:r>
            <a:r>
              <a:rPr lang="sr-Latn-RS" dirty="0" smtClean="0"/>
              <a:t>леш </a:t>
            </a:r>
            <a:r>
              <a:rPr lang="sr-Latn-RS" dirty="0"/>
              <a:t>је дуго остављен само у натријум алкалном раствору.</a:t>
            </a:r>
            <a:endParaRPr lang="en-US" dirty="0"/>
          </a:p>
          <a:p>
            <a:pPr algn="just"/>
            <a:endParaRPr lang="en-US" dirty="0"/>
          </a:p>
          <a:p>
            <a:pPr algn="just"/>
            <a:endParaRPr lang="en-US" dirty="0"/>
          </a:p>
        </p:txBody>
      </p:sp>
    </p:spTree>
    <p:extLst>
      <p:ext uri="{BB962C8B-B14F-4D97-AF65-F5344CB8AC3E}">
        <p14:creationId xmlns:p14="http://schemas.microsoft.com/office/powerpoint/2010/main" xmlns="" val="317847594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r>
              <a:rPr lang="sr-Latn-RS" dirty="0"/>
              <a:t>Данас нам египатске мумије „причају“ много о самим старим Египћанима. </a:t>
            </a:r>
            <a:endParaRPr lang="sr-Cyrl-RS" dirty="0" smtClean="0"/>
          </a:p>
          <a:p>
            <a:pPr algn="just"/>
            <a:r>
              <a:rPr lang="sr-Latn-RS" dirty="0" smtClean="0"/>
              <a:t>Савремени </a:t>
            </a:r>
            <a:r>
              <a:rPr lang="sr-Latn-RS" dirty="0"/>
              <a:t>палеопатолози су открили да су патили од камена у бешици и бубрезима, камена у жучи, шистосомијазе (билхарзије), болести артерија, гихта, упале слепог црева, мастоидних болести и многих очних тегоба. </a:t>
            </a:r>
            <a:endParaRPr lang="sr-Cyrl-RS" dirty="0" smtClean="0"/>
          </a:p>
          <a:p>
            <a:r>
              <a:rPr lang="sr-Latn-RS" dirty="0" smtClean="0"/>
              <a:t>Реуматоидни </a:t>
            </a:r>
            <a:r>
              <a:rPr lang="sr-Latn-RS" dirty="0"/>
              <a:t>артритис је био толико чест да су готово </a:t>
            </a:r>
            <a:r>
              <a:rPr lang="sr-Latn-RS" dirty="0" smtClean="0"/>
              <a:t>сви</a:t>
            </a:r>
            <a:r>
              <a:rPr lang="sr-Cyrl-RS" dirty="0"/>
              <a:t> </a:t>
            </a:r>
            <a:r>
              <a:rPr lang="sr-Latn-RS" dirty="0" smtClean="0"/>
              <a:t>скелети </a:t>
            </a:r>
            <a:r>
              <a:rPr lang="sr-Latn-RS" dirty="0"/>
              <a:t>показују доказе о томе; али пропадање зуба је било ретко, обично се јављало само код богатих. </a:t>
            </a:r>
            <a:endParaRPr lang="sr-Cyrl-RS" dirty="0" smtClean="0"/>
          </a:p>
          <a:p>
            <a:r>
              <a:rPr lang="sr-Latn-RS" dirty="0" smtClean="0"/>
              <a:t>Пошто </a:t>
            </a:r>
            <a:r>
              <a:rPr lang="sr-Latn-RS" dirty="0"/>
              <a:t>је њихова исхрана укључивала много абразивног материјала (песка и ситних камених честица од млевења кукуруза), зуби старијих древних Египћана често су били у веома лошем стању.</a:t>
            </a:r>
            <a:endParaRPr lang="en-US" dirty="0"/>
          </a:p>
          <a:p>
            <a:endParaRPr lang="en-US" dirty="0"/>
          </a:p>
        </p:txBody>
      </p:sp>
    </p:spTree>
    <p:extLst>
      <p:ext uri="{BB962C8B-B14F-4D97-AF65-F5344CB8AC3E}">
        <p14:creationId xmlns:p14="http://schemas.microsoft.com/office/powerpoint/2010/main" xmlns="" val="385851731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just">
              <a:buNone/>
            </a:pPr>
            <a:r>
              <a:rPr lang="sr-Latn-RS" dirty="0" smtClean="0"/>
              <a:t>Према древним Египћанима, узроци болести су били:</a:t>
            </a:r>
            <a:endParaRPr lang="en-US" dirty="0" smtClean="0"/>
          </a:p>
          <a:p>
            <a:pPr algn="just"/>
            <a:r>
              <a:rPr lang="sr-Latn-RS" dirty="0" smtClean="0"/>
              <a:t>1. Природни узроци – клима, глад, умор, незгоде, ране и паразити.</a:t>
            </a:r>
            <a:endParaRPr lang="en-US" dirty="0" smtClean="0"/>
          </a:p>
          <a:p>
            <a:pPr algn="just"/>
            <a:r>
              <a:rPr lang="sr-Latn-RS" dirty="0" smtClean="0"/>
              <a:t>2. Натприродни узроци – зао дух, урокљиво око и ђаво.</a:t>
            </a:r>
            <a:endParaRPr lang="en-US" dirty="0" smtClean="0"/>
          </a:p>
          <a:p>
            <a:pPr algn="just">
              <a:buNone/>
            </a:pPr>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84663" y="2481943"/>
            <a:ext cx="9655626" cy="3605348"/>
          </a:xfrm>
        </p:spPr>
        <p:txBody>
          <a:bodyPr>
            <a:normAutofit lnSpcReduction="10000"/>
          </a:bodyPr>
          <a:lstStyle/>
          <a:p>
            <a:pPr algn="just"/>
            <a:r>
              <a:rPr lang="sr-Latn-RS" dirty="0"/>
              <a:t>Физиологија и патологија старих Египћана заснивала се на теорији о 4 примарна елемента (ватра, ваздух, земља и вода) и њихова еквивалентна 4 хумора (течности) у људском телу који су били повезани са здрављем људи. </a:t>
            </a:r>
            <a:endParaRPr lang="sr-Cyrl-RS" dirty="0" smtClean="0"/>
          </a:p>
          <a:p>
            <a:pPr algn="just"/>
            <a:r>
              <a:rPr lang="sr-Latn-RS" dirty="0" smtClean="0"/>
              <a:t>Египатски </a:t>
            </a:r>
            <a:r>
              <a:rPr lang="sr-Latn-RS" dirty="0"/>
              <a:t>лекари су велику пажњу посветили „кварењу“ пнеуме и крви који су били узрочници многих болести. Користили су лекове за пуштање крви, еметике, диуретике, пургативе и судорифичне лекове за елиминацију „поквареног” хумора. Дакле, ови лекови су коришћени за превенцију и лечење болести. </a:t>
            </a:r>
            <a:endParaRPr lang="sr-Cyrl-RS" dirty="0" smtClean="0"/>
          </a:p>
          <a:p>
            <a:endParaRPr lang="en-US" dirty="0"/>
          </a:p>
        </p:txBody>
      </p:sp>
    </p:spTree>
    <p:extLst>
      <p:ext uri="{BB962C8B-B14F-4D97-AF65-F5344CB8AC3E}">
        <p14:creationId xmlns:p14="http://schemas.microsoft.com/office/powerpoint/2010/main" xmlns="" val="270177927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algn="just"/>
            <a:r>
              <a:rPr lang="sr-Latn-RS" dirty="0" smtClean="0"/>
              <a:t>У старом Египту превентивне мере су укључивале молитве и разне врсте магије и пре свега ношење амајлија.</a:t>
            </a:r>
            <a:endParaRPr lang="en-US" dirty="0" smtClean="0"/>
          </a:p>
          <a:p>
            <a:pPr algn="just"/>
            <a:r>
              <a:rPr lang="sr-Latn-RS" dirty="0" smtClean="0"/>
              <a:t>Египћани су били веома забринути за лични изглед и хигијену. У њиховим гробницама пронађено је много бакарних огледала, чешљева, пинцета и парфема. Египћани су бријали длаке на лицу и телу бакарним бријачима. Свештеици су обријали све длаке на телу као део својих верских ритуала чистоће пред боговима. Према Херодоту, египатски свештеници су бријали цело тело да би се отарасили вашки и других нечистих ствари.</a:t>
            </a:r>
            <a:endParaRPr lang="en-US" dirty="0" smtClean="0"/>
          </a:p>
          <a:p>
            <a:endParaRPr lang="en-US"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pPr algn="just"/>
            <a:r>
              <a:rPr lang="sr-Latn-RS" dirty="0"/>
              <a:t>Египат је био домовина козметологије. Египћани су користили козметику без обзира на пол и друштвени статус и из естетских и из терапеутских разлога. Уља и масти су утрљани у кожу да би је заштитили од врелог ваздуха. </a:t>
            </a:r>
            <a:endParaRPr lang="sr-Cyrl-RS" dirty="0" smtClean="0"/>
          </a:p>
          <a:p>
            <a:pPr algn="just"/>
            <a:r>
              <a:rPr lang="sr-Latn-RS" dirty="0" smtClean="0"/>
              <a:t>Црвени </a:t>
            </a:r>
            <a:r>
              <a:rPr lang="sr-Latn-RS" dirty="0"/>
              <a:t>окер је млевен </a:t>
            </a:r>
            <a:r>
              <a:rPr lang="sr-Latn-RS" dirty="0" smtClean="0"/>
              <a:t>и</a:t>
            </a:r>
            <a:r>
              <a:rPr lang="sr-Cyrl-RS" dirty="0"/>
              <a:t> </a:t>
            </a:r>
            <a:r>
              <a:rPr lang="sr-Latn-RS" dirty="0" smtClean="0"/>
              <a:t>помешан </a:t>
            </a:r>
            <a:r>
              <a:rPr lang="sr-Latn-RS" dirty="0"/>
              <a:t>са водом и нанесен на усне и образе, насликан четком. За истицање очију коришћене су сиве, црне или зелене боје. Шминка за очи је коришћена на женама, мушкарцима, па чак и деци. </a:t>
            </a:r>
            <a:endParaRPr lang="sr-Cyrl-RS" dirty="0" smtClean="0"/>
          </a:p>
          <a:p>
            <a:pPr algn="just"/>
            <a:r>
              <a:rPr lang="sr-Latn-RS" dirty="0" smtClean="0"/>
              <a:t>Кохл </a:t>
            </a:r>
            <a:r>
              <a:rPr lang="sr-Latn-RS" dirty="0"/>
              <a:t>је нанесен на очи малим штапићем. И горњи и доњи капци су офарбани и додата је линија која се протеже од угла ока до страна лица, а обрве су офарбане у црно. Веровало се да шминка има магичне, па чак и лековите моћи.</a:t>
            </a:r>
            <a:endParaRPr lang="en-US" dirty="0"/>
          </a:p>
          <a:p>
            <a:endParaRPr lang="en-US" dirty="0"/>
          </a:p>
        </p:txBody>
      </p:sp>
    </p:spTree>
    <p:extLst>
      <p:ext uri="{BB962C8B-B14F-4D97-AF65-F5344CB8AC3E}">
        <p14:creationId xmlns:p14="http://schemas.microsoft.com/office/powerpoint/2010/main" xmlns="" val="417128397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10000"/>
          </a:bodyPr>
          <a:lstStyle/>
          <a:p>
            <a:pPr algn="just"/>
            <a:r>
              <a:rPr lang="sr-Latn-RS" dirty="0"/>
              <a:t>За дијагнозу неких болести Египћани су користили метод иридодијагностике (дијагноза системских болести посматрањем промена у облику и боји шаренице).</a:t>
            </a:r>
            <a:endParaRPr lang="en-US" dirty="0"/>
          </a:p>
          <a:p>
            <a:pPr algn="just"/>
            <a:r>
              <a:rPr lang="sr-Latn-RS" dirty="0"/>
              <a:t>Египћани су знали за 24-32 посуда и живаца, који су се звали "мету". Према различитим подацима, од 24 до 32 суда и нерва преносили су пнеуму и виталну топлоту (вероватно крв) из мозга у срце.</a:t>
            </a:r>
            <a:endParaRPr lang="en-US" dirty="0"/>
          </a:p>
          <a:p>
            <a:pPr algn="just"/>
            <a:r>
              <a:rPr lang="sr-Latn-RS" dirty="0"/>
              <a:t>Египћани су заслужни за први опис мозга у Смитовом папирусу. Садржи прве познате описе спољашње површине мозга, цереброспиналне течности и интракранијалних пулсација. Поред тога, египатски лекари су споменули да фрактура лобање која крвари у мозак може изазвати парализу, али нису сматрали мозак важним.</a:t>
            </a:r>
            <a:endParaRPr lang="en-US" dirty="0"/>
          </a:p>
          <a:p>
            <a:endParaRPr lang="en-US" dirty="0"/>
          </a:p>
        </p:txBody>
      </p:sp>
    </p:spTree>
    <p:extLst>
      <p:ext uri="{BB962C8B-B14F-4D97-AF65-F5344CB8AC3E}">
        <p14:creationId xmlns:p14="http://schemas.microsoft.com/office/powerpoint/2010/main" xmlns="" val="291890143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95401" y="2207623"/>
            <a:ext cx="9601196" cy="3668245"/>
          </a:xfrm>
        </p:spPr>
        <p:txBody>
          <a:bodyPr>
            <a:normAutofit fontScale="85000" lnSpcReduction="20000"/>
          </a:bodyPr>
          <a:lstStyle/>
          <a:p>
            <a:pPr>
              <a:buNone/>
            </a:pPr>
            <a:endParaRPr lang="en-US" dirty="0" smtClean="0"/>
          </a:p>
          <a:p>
            <a:pPr algn="just"/>
            <a:r>
              <a:rPr lang="sr-Latn-RS" dirty="0"/>
              <a:t>Од осталих грана медицине, гинекологија и хирургија су достигле прилично висок ниво развоја. </a:t>
            </a:r>
            <a:endParaRPr lang="sr-Cyrl-RS" dirty="0" smtClean="0"/>
          </a:p>
          <a:p>
            <a:pPr algn="just"/>
            <a:r>
              <a:rPr lang="sr-Latn-RS" dirty="0" smtClean="0"/>
              <a:t>Египатски </a:t>
            </a:r>
            <a:r>
              <a:rPr lang="sr-Latn-RS" dirty="0"/>
              <a:t>гинеколози су урадили следећи тест за откривање трудноће, који се заснивао на присуству хормона у урину труднице: две кесице са семеном пшенице и јечма додане су женином урину. Трудноћа жене је потврђена ако је семе клијало. Ако је пшеница прва проклијала, то је значило да ће добити дечака, када је јечам први проклијао - добиће девојчицу. </a:t>
            </a:r>
            <a:endParaRPr lang="sr-Cyrl-RS" dirty="0" smtClean="0"/>
          </a:p>
          <a:p>
            <a:pPr algn="just"/>
            <a:r>
              <a:rPr lang="sr-Latn-RS" dirty="0" smtClean="0"/>
              <a:t>Као </a:t>
            </a:r>
            <a:r>
              <a:rPr lang="sr-Latn-RS" dirty="0"/>
              <a:t>метод контрацепције Египћани су </a:t>
            </a:r>
            <a:r>
              <a:rPr lang="sr-Latn-RS" dirty="0" smtClean="0"/>
              <a:t>користили</a:t>
            </a:r>
            <a:r>
              <a:rPr lang="sr-Cyrl-RS" dirty="0"/>
              <a:t> </a:t>
            </a:r>
            <a:r>
              <a:rPr lang="sr-Latn-RS" dirty="0" smtClean="0"/>
              <a:t>прах </a:t>
            </a:r>
            <a:r>
              <a:rPr lang="sr-Latn-RS" dirty="0"/>
              <a:t>крокодилске балеге и неких биљака (које су сада непознате) помешане са медом.</a:t>
            </a:r>
            <a:endParaRPr lang="en-US" dirty="0"/>
          </a:p>
          <a:p>
            <a:pPr algn="just"/>
            <a:r>
              <a:rPr lang="sr-Latn-RS" dirty="0"/>
              <a:t>Египатски амулет Тауерт (домаћи бог) се обично приказује као трудни нилски коњ и богиња је плодности и рађања.</a:t>
            </a:r>
            <a:endParaRPr lang="en-US" dirty="0"/>
          </a:p>
          <a:p>
            <a:endParaRPr lang="en-US" dirty="0"/>
          </a:p>
        </p:txBody>
      </p:sp>
    </p:spTree>
    <p:extLst>
      <p:ext uri="{BB962C8B-B14F-4D97-AF65-F5344CB8AC3E}">
        <p14:creationId xmlns:p14="http://schemas.microsoft.com/office/powerpoint/2010/main" xmlns="" val="251907813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95401" y="2556932"/>
            <a:ext cx="9601196" cy="3660988"/>
          </a:xfrm>
        </p:spPr>
        <p:txBody>
          <a:bodyPr>
            <a:normAutofit fontScale="77500" lnSpcReduction="20000"/>
          </a:bodyPr>
          <a:lstStyle/>
          <a:p>
            <a:pPr algn="just"/>
            <a:r>
              <a:rPr lang="sr-Latn-RS" dirty="0"/>
              <a:t>Посекотине су биле прекривене животињском машћу и везане кором или животињском кожом. </a:t>
            </a:r>
            <a:endParaRPr lang="sr-Cyrl-RS" dirty="0" smtClean="0"/>
          </a:p>
          <a:p>
            <a:pPr algn="just"/>
            <a:r>
              <a:rPr lang="sr-Latn-RS" dirty="0" smtClean="0"/>
              <a:t>Сломљене </a:t>
            </a:r>
            <a:r>
              <a:rPr lang="sr-Latn-RS" dirty="0"/>
              <a:t>руке биле су умотане у глину која би се чврсто затегла на сунцу као модерни гипсани одлив.</a:t>
            </a:r>
            <a:endParaRPr lang="en-US" dirty="0"/>
          </a:p>
          <a:p>
            <a:pPr algn="just"/>
            <a:r>
              <a:rPr lang="sr-Latn-RS" dirty="0"/>
              <a:t>Египатски лекари су били обучени и добри у практичној првој помоћи. Могли су успешно да поправљају поломљене кости и ишчашене зглобове, стављају свеже месо на отворене ране. </a:t>
            </a:r>
            <a:endParaRPr lang="sr-Cyrl-RS" dirty="0" smtClean="0"/>
          </a:p>
          <a:p>
            <a:pPr algn="just"/>
            <a:r>
              <a:rPr lang="sr-Latn-RS" dirty="0" smtClean="0"/>
              <a:t>Египћани </a:t>
            </a:r>
            <a:r>
              <a:rPr lang="sr-Latn-RS" dirty="0"/>
              <a:t>су такође користили усијано гвожђе за каутеризацију рана. </a:t>
            </a:r>
            <a:endParaRPr lang="sr-Cyrl-RS" dirty="0" smtClean="0"/>
          </a:p>
          <a:p>
            <a:pPr algn="just"/>
            <a:r>
              <a:rPr lang="sr-Latn-RS" dirty="0" smtClean="0"/>
              <a:t>Поред </a:t>
            </a:r>
            <a:r>
              <a:rPr lang="sr-Latn-RS" dirty="0"/>
              <a:t>лечења рана, прелома и дислокација, египатски хирурзи су радили кастрацију, трефинацију (краниотомију), обрезивање и царски рез или скраћено – цс (свеједно код трудница пред смрт/која није могла да се породи, да би помогли будућој беби) . </a:t>
            </a:r>
            <a:endParaRPr lang="sr-Cyrl-RS" dirty="0" smtClean="0"/>
          </a:p>
          <a:p>
            <a:pPr algn="just"/>
            <a:r>
              <a:rPr lang="sr-Latn-RS" dirty="0" smtClean="0"/>
              <a:t>Хирургија </a:t>
            </a:r>
            <a:r>
              <a:rPr lang="sr-Latn-RS" dirty="0"/>
              <a:t>се у старом Египту преносила са оца на сина.</a:t>
            </a:r>
            <a:endParaRPr lang="en-US" dirty="0"/>
          </a:p>
          <a:p>
            <a:endParaRPr lang="en-US" dirty="0"/>
          </a:p>
        </p:txBody>
      </p:sp>
    </p:spTree>
    <p:extLst>
      <p:ext uri="{BB962C8B-B14F-4D97-AF65-F5344CB8AC3E}">
        <p14:creationId xmlns:p14="http://schemas.microsoft.com/office/powerpoint/2010/main" xmlns="" val="345735832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just"/>
            <a:r>
              <a:rPr lang="ru-RU" dirty="0" smtClean="0"/>
              <a:t>Најстарији писани документи везани за почетке стоматологије су староегипатски папируси настали око 3000. године п. н. е, из којих сазнајемо да је у то време постојала зубна медицина била посебна грана медицине.</a:t>
            </a:r>
          </a:p>
          <a:p>
            <a:pPr algn="just"/>
            <a:r>
              <a:rPr lang="ru-RU" dirty="0" smtClean="0"/>
              <a:t> Један законик из 1700. године п. н. е. сведочи да је пракса у зубној медицине била регулисана законом, а на тзв. Еберсовим папирусом, насталим неколико векова касније, у коме се спомињу поједине болести зуба и узроци зубобоље.</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20000"/>
          </a:bodyPr>
          <a:lstStyle/>
          <a:p>
            <a:pPr algn="just"/>
            <a:r>
              <a:rPr lang="ru-RU" dirty="0" smtClean="0"/>
              <a:t>У том друштвеном раздобљу дужност здравих је била да прегледају оболеле и дају користан савет који су стекли на основу свог вишегодишњег искуства. </a:t>
            </a:r>
          </a:p>
          <a:p>
            <a:pPr algn="just"/>
            <a:r>
              <a:rPr lang="ru-RU" dirty="0" smtClean="0"/>
              <a:t>Тако се током времена развила пракса (која и данас постоји) да људи другима дају савете о болестима и повредама које су сами имали. Тако се током времена још у старом веку зачео »систем медицинских група за разне болести« тако да је за сваку болест постојао посебан специјалиста.</a:t>
            </a:r>
          </a:p>
          <a:p>
            <a:pPr algn="just"/>
            <a:r>
              <a:rPr lang="ru-RU" dirty="0" smtClean="0"/>
              <a:t>Бројни ставови о болестима, болесним стањима, а посебно вештине лечења ишчезлих древних цивилизација очувани до данашњих дана у народној (традиционалној медицини на свим континентима. </a:t>
            </a:r>
          </a:p>
          <a:p>
            <a:pPr algn="just"/>
            <a:r>
              <a:rPr lang="ru-RU" dirty="0" smtClean="0"/>
              <a:t>Народна медицина старих народа била је уграђена у вредности њихове културне традиције и обичаја.</a:t>
            </a:r>
          </a:p>
          <a:p>
            <a:endParaRPr lang="en-US"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10000"/>
          </a:bodyPr>
          <a:lstStyle/>
          <a:p>
            <a:pPr algn="just"/>
            <a:r>
              <a:rPr lang="sr-Latn-RS" dirty="0"/>
              <a:t>Медицинска терапија је била веома популарна у египатској медицини. Египћани су познавали токсичан утицај стрихнина (смртоносног отрова). </a:t>
            </a:r>
            <a:endParaRPr lang="sr-Cyrl-RS" dirty="0" smtClean="0"/>
          </a:p>
          <a:p>
            <a:pPr algn="just"/>
            <a:r>
              <a:rPr lang="sr-Latn-RS" dirty="0" smtClean="0"/>
              <a:t>Сок </a:t>
            </a:r>
            <a:r>
              <a:rPr lang="sr-Latn-RS" dirty="0"/>
              <a:t>од </a:t>
            </a:r>
            <a:r>
              <a:rPr lang="sr-Latn-RS" dirty="0" smtClean="0"/>
              <a:t>Anagallis arvensis, </a:t>
            </a:r>
            <a:r>
              <a:rPr lang="sr-Latn-RS" dirty="0"/>
              <a:t>који је био обдарен антиалергијским, антиинфламаторним и антитоксичним својствима, препоручује се за лечење очних и кожних обољења, као и код уједа змија.</a:t>
            </a:r>
            <a:endParaRPr lang="en-US" dirty="0"/>
          </a:p>
          <a:p>
            <a:pPr algn="just"/>
            <a:r>
              <a:rPr lang="sr-Latn-RS" dirty="0"/>
              <a:t>Египатски лекари су користили бобице обичне клеке, корење слатке заставе, мастику, смирну, канабис, касију, сену, алоју, бели лук, лук, мед, нар и грожђе. Сирови бели лук се рутински давао астматичарима и онима који пате од бронхијално-плућних тегоба. Лук је помогао код проблема са дигестивним системом. Сматрали су да бели лук штити од заразних болести као што су прехлада и грип.</a:t>
            </a:r>
            <a:endParaRPr lang="en-US" dirty="0"/>
          </a:p>
          <a:p>
            <a:endParaRPr lang="en-US" dirty="0"/>
          </a:p>
        </p:txBody>
      </p:sp>
    </p:spTree>
    <p:extLst>
      <p:ext uri="{BB962C8B-B14F-4D97-AF65-F5344CB8AC3E}">
        <p14:creationId xmlns:p14="http://schemas.microsoft.com/office/powerpoint/2010/main" xmlns="" val="154671636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95400" y="2556932"/>
            <a:ext cx="9794965" cy="3318936"/>
          </a:xfrm>
        </p:spPr>
        <p:txBody>
          <a:bodyPr>
            <a:normAutofit fontScale="85000" lnSpcReduction="20000"/>
          </a:bodyPr>
          <a:lstStyle/>
          <a:p>
            <a:pPr algn="just"/>
            <a:r>
              <a:rPr lang="sr-Cyrl-RS" dirty="0" smtClean="0"/>
              <a:t>П</a:t>
            </a:r>
            <a:r>
              <a:rPr lang="sr-Latn-RS" dirty="0" smtClean="0"/>
              <a:t>иво </a:t>
            </a:r>
            <a:r>
              <a:rPr lang="sr-Latn-RS" dirty="0"/>
              <a:t>се често користило као лек. </a:t>
            </a:r>
            <a:endParaRPr lang="sr-Cyrl-RS" dirty="0" smtClean="0"/>
          </a:p>
          <a:p>
            <a:pPr algn="just"/>
            <a:r>
              <a:rPr lang="sr-Latn-RS" dirty="0" smtClean="0"/>
              <a:t>Из </a:t>
            </a:r>
            <a:r>
              <a:rPr lang="sr-Latn-RS" dirty="0"/>
              <a:t>животињског царства користили су млеко, месо, маст, јетру, мозак, жуч, крв, па чак и измет, и урин различитих животиња (коза, мачака, паса, лавова, крокодила и крава). Чак су користили и људски урин (уринотерапија). </a:t>
            </a:r>
            <a:endParaRPr lang="sr-Cyrl-RS" dirty="0" smtClean="0"/>
          </a:p>
          <a:p>
            <a:pPr algn="just"/>
            <a:r>
              <a:rPr lang="sr-Latn-RS" dirty="0" smtClean="0"/>
              <a:t>За </a:t>
            </a:r>
            <a:r>
              <a:rPr lang="sr-Latn-RS" dirty="0"/>
              <a:t>лечење ноћног слепила требало је узети пржену воловску џигерицу - вероватно већ испробан поступак, јер је јетра богата витамином А, чији недостатак изазива болест. </a:t>
            </a:r>
            <a:endParaRPr lang="sr-Cyrl-RS" dirty="0" smtClean="0"/>
          </a:p>
          <a:p>
            <a:pPr algn="just"/>
            <a:r>
              <a:rPr lang="sr-Latn-RS" dirty="0" smtClean="0"/>
              <a:t>Поремећаји </a:t>
            </a:r>
            <a:r>
              <a:rPr lang="sr-Latn-RS" dirty="0"/>
              <a:t>ока су били чести. </a:t>
            </a:r>
            <a:endParaRPr lang="sr-Cyrl-RS" dirty="0" smtClean="0"/>
          </a:p>
          <a:p>
            <a:pPr algn="just"/>
            <a:r>
              <a:rPr lang="sr-Latn-RS" dirty="0" smtClean="0"/>
              <a:t>.Код </a:t>
            </a:r>
            <a:r>
              <a:rPr lang="sr-Latn-RS" dirty="0"/>
              <a:t>стомачних тегоба </a:t>
            </a:r>
            <a:r>
              <a:rPr lang="sr-Latn-RS" dirty="0" smtClean="0"/>
              <a:t>одвар </a:t>
            </a:r>
            <a:r>
              <a:rPr lang="sr-Latn-RS" dirty="0"/>
              <a:t>од кима, гушчје масти и млека. </a:t>
            </a:r>
            <a:r>
              <a:rPr lang="sr-Latn-RS" dirty="0" smtClean="0"/>
              <a:t>Такође</a:t>
            </a:r>
            <a:r>
              <a:rPr lang="sr-Cyrl-RS" dirty="0" smtClean="0"/>
              <a:t>, </a:t>
            </a:r>
            <a:r>
              <a:rPr lang="sr-Latn-RS" dirty="0" smtClean="0"/>
              <a:t>за </a:t>
            </a:r>
            <a:r>
              <a:rPr lang="sr-Latn-RS" dirty="0"/>
              <a:t>раст косе </a:t>
            </a:r>
            <a:r>
              <a:rPr lang="sr-Latn-RS" dirty="0" smtClean="0"/>
              <a:t>једињење </a:t>
            </a:r>
            <a:r>
              <a:rPr lang="sr-Latn-RS" dirty="0"/>
              <a:t>нилског коња, лава, крокодила, гуске, змије и козорога. </a:t>
            </a:r>
            <a:endParaRPr lang="sr-Cyrl-RS" dirty="0" smtClean="0"/>
          </a:p>
          <a:p>
            <a:pPr algn="just"/>
            <a:r>
              <a:rPr lang="sr-Latn-RS" dirty="0" smtClean="0"/>
              <a:t>У </a:t>
            </a:r>
            <a:r>
              <a:rPr lang="sr-Latn-RS" dirty="0"/>
              <a:t>случају опекотина, Египћани су рану брисали млеком мајке дечака.</a:t>
            </a:r>
            <a:endParaRPr lang="en-US" dirty="0"/>
          </a:p>
          <a:p>
            <a:pPr algn="just"/>
            <a:endParaRPr lang="en-US" dirty="0"/>
          </a:p>
        </p:txBody>
      </p:sp>
    </p:spTree>
    <p:extLst>
      <p:ext uri="{BB962C8B-B14F-4D97-AF65-F5344CB8AC3E}">
        <p14:creationId xmlns:p14="http://schemas.microsoft.com/office/powerpoint/2010/main" xmlns="" val="339842305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pPr algn="just"/>
            <a:r>
              <a:rPr lang="sr-Latn-RS" dirty="0"/>
              <a:t>Болести доњег црева лечене су супозиторијама. </a:t>
            </a:r>
            <a:endParaRPr lang="sr-Cyrl-RS" dirty="0" smtClean="0"/>
          </a:p>
          <a:p>
            <a:pPr algn="just"/>
            <a:r>
              <a:rPr lang="sr-Latn-RS" dirty="0" smtClean="0"/>
              <a:t>А </a:t>
            </a:r>
            <a:r>
              <a:rPr lang="sr-Latn-RS" dirty="0"/>
              <a:t>болести грудног коша понекад су се лечиле инхалацијом, кожна стања - мастима. </a:t>
            </a:r>
            <a:endParaRPr lang="sr-Cyrl-RS" dirty="0" smtClean="0"/>
          </a:p>
          <a:p>
            <a:pPr algn="just"/>
            <a:r>
              <a:rPr lang="sr-Latn-RS" dirty="0" smtClean="0"/>
              <a:t>Египћани </a:t>
            </a:r>
            <a:r>
              <a:rPr lang="sr-Latn-RS" dirty="0"/>
              <a:t>су користили рицинусово уље (густо уље направљено од семена биљке) као лек да испразне црева. Иначе, клистир (клизу) су измислили стари Египћани.</a:t>
            </a:r>
            <a:endParaRPr lang="en-US" dirty="0"/>
          </a:p>
          <a:p>
            <a:pPr algn="just"/>
            <a:r>
              <a:rPr lang="sr-Latn-RS" dirty="0"/>
              <a:t>Почевши од седмог века п.н.е. Египатске медицинске школе отвориле су своја врата странцима, пре свега Грцима. Они су усвојили знање и искуство овог древног медицинског система и створили нови – античку медицину.</a:t>
            </a:r>
            <a:endParaRPr lang="en-US" dirty="0"/>
          </a:p>
          <a:p>
            <a:endParaRPr lang="en-US" dirty="0"/>
          </a:p>
        </p:txBody>
      </p:sp>
    </p:spTree>
    <p:extLst>
      <p:ext uri="{BB962C8B-B14F-4D97-AF65-F5344CB8AC3E}">
        <p14:creationId xmlns:p14="http://schemas.microsoft.com/office/powerpoint/2010/main" xmlns="" val="391923077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sr-Latn-CS" dirty="0" smtClean="0">
                <a:solidFill>
                  <a:schemeClr val="tx1"/>
                </a:solidFill>
                <a:latin typeface="Times New Roman" pitchFamily="18" charset="0"/>
                <a:cs typeface="Times New Roman" pitchFamily="18" charset="0"/>
              </a:rPr>
              <a:t>С</a:t>
            </a:r>
            <a:r>
              <a:rPr lang="sr-Cyrl-RS" dirty="0" smtClean="0">
                <a:solidFill>
                  <a:schemeClr val="tx1"/>
                </a:solidFill>
                <a:latin typeface="Times New Roman" pitchFamily="18" charset="0"/>
                <a:cs typeface="Times New Roman" pitchFamily="18" charset="0"/>
              </a:rPr>
              <a:t>таројеврејска медицина</a:t>
            </a:r>
            <a:endParaRPr lang="en-US"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just"/>
            <a:r>
              <a:rPr lang="ru-RU" dirty="0" smtClean="0"/>
              <a:t>Према подацима из Библије, Јевреји су прво живели у околини града Ура у Месопотамији; одакле их је довео у Ханан патријарх Аврам (око 2000. п. н. е.), а његов унук Јосиф их је одвео у Египат, где су их фараони населили у земљи Госен. </a:t>
            </a:r>
          </a:p>
          <a:p>
            <a:pPr algn="just"/>
            <a:r>
              <a:rPr lang="ru-RU" dirty="0" smtClean="0"/>
              <a:t>Корени јеврејске религије или јудаизма потичу још из номадског периода, када су Јевреји обожавали разне природне појаве, тако да је један од главних јеврејских богова био је Јахве или Јехова, бог ветра, олује и ватре.</a:t>
            </a:r>
            <a:endParaRPr lang="en-US"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10000"/>
          </a:bodyPr>
          <a:lstStyle/>
          <a:p>
            <a:pPr algn="just"/>
            <a:r>
              <a:rPr lang="ru-RU" dirty="0" smtClean="0"/>
              <a:t>Доласком Мојсија јеврејска вера постаје изразито монотеистичка, заснована на Десет Божјих заповести, приношењу животињских жртава, теократији и строгом формализму; нема лекара, бог лечи све, а свештеници су божји посредници, нема никаквих терапеутских тенденција, све је прописано у светим књигама. </a:t>
            </a:r>
          </a:p>
          <a:p>
            <a:pPr algn="just"/>
            <a:r>
              <a:rPr lang="ru-RU" dirty="0" smtClean="0"/>
              <a:t>Мојсије у својој 3 књизи наводи упутства о одржавању чистоће и каже: </a:t>
            </a:r>
            <a:r>
              <a:rPr lang="ru-RU" i="1" dirty="0" smtClean="0"/>
              <a:t>„нечиста је жена за време менструације и након порода, нечист је гонороичар, леш“</a:t>
            </a:r>
            <a:r>
              <a:rPr lang="ru-RU" dirty="0" smtClean="0"/>
              <a:t> и прописује ритуалне купке, обрезивање, ритуална клања животиња и њихов ритуални преглед. </a:t>
            </a:r>
          </a:p>
          <a:p>
            <a:pPr algn="just"/>
            <a:r>
              <a:rPr lang="ru-RU" dirty="0" smtClean="0"/>
              <a:t>Води се брига за здравље читаве заједнице, а не само појединца. Тако се обрезивањем смањује ширење венеричне болести а забрана једења свињско меса спречава трихинелозу.</a:t>
            </a:r>
            <a:endParaRPr lang="en-US"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95401" y="822960"/>
            <a:ext cx="9601196" cy="5052908"/>
          </a:xfrm>
        </p:spPr>
        <p:txBody>
          <a:bodyPr>
            <a:normAutofit fontScale="92500"/>
          </a:bodyPr>
          <a:lstStyle/>
          <a:p>
            <a:pPr algn="just"/>
            <a:r>
              <a:rPr lang="ru-RU" dirty="0" smtClean="0"/>
              <a:t>Након уништења Јерусалимског храма престаје богослужење, а верски центри постају </a:t>
            </a:r>
            <a:r>
              <a:rPr lang="ru-RU" b="1" dirty="0" smtClean="0">
                <a:solidFill>
                  <a:schemeClr val="accent4">
                    <a:lumMod val="75000"/>
                  </a:schemeClr>
                </a:solidFill>
              </a:rPr>
              <a:t>синагоге</a:t>
            </a:r>
            <a:r>
              <a:rPr lang="ru-RU" dirty="0" smtClean="0"/>
              <a:t>. </a:t>
            </a:r>
          </a:p>
          <a:p>
            <a:pPr algn="just"/>
            <a:r>
              <a:rPr lang="ru-RU" dirty="0" smtClean="0"/>
              <a:t>Улогу свештенства преузимају рабини а верски обреди састоје се из молитве и читања </a:t>
            </a:r>
            <a:r>
              <a:rPr lang="ru-RU" b="1" dirty="0" smtClean="0">
                <a:solidFill>
                  <a:schemeClr val="accent4">
                    <a:lumMod val="75000"/>
                  </a:schemeClr>
                </a:solidFill>
              </a:rPr>
              <a:t>Тора</a:t>
            </a:r>
            <a:r>
              <a:rPr lang="ru-RU" dirty="0" smtClean="0"/>
              <a:t>. </a:t>
            </a:r>
          </a:p>
          <a:p>
            <a:pPr algn="just"/>
            <a:r>
              <a:rPr lang="ru-RU" dirty="0" smtClean="0"/>
              <a:t>Поред Тора, велику важност има </a:t>
            </a:r>
            <a:r>
              <a:rPr lang="ru-RU" b="1" dirty="0" smtClean="0">
                <a:solidFill>
                  <a:schemeClr val="accent4">
                    <a:lumMod val="75000"/>
                  </a:schemeClr>
                </a:solidFill>
              </a:rPr>
              <a:t>Талмуд</a:t>
            </a:r>
            <a:r>
              <a:rPr lang="ru-RU" dirty="0" smtClean="0"/>
              <a:t> — средњовековна збирка расправа које су водили рабини о Јеврејском праву, етици, обичајима и историји. У својим обредима свештенство је користило Талмуд који је садржао </a:t>
            </a:r>
            <a:r>
              <a:rPr lang="ru-RU" b="1" dirty="0" smtClean="0">
                <a:solidFill>
                  <a:schemeClr val="accent4">
                    <a:lumMod val="75000"/>
                  </a:schemeClr>
                </a:solidFill>
              </a:rPr>
              <a:t>Халакхах</a:t>
            </a:r>
            <a:r>
              <a:rPr lang="ru-RU" dirty="0" smtClean="0"/>
              <a:t> (прописе) и </a:t>
            </a:r>
            <a:r>
              <a:rPr lang="ru-RU" b="1" dirty="0" smtClean="0">
                <a:solidFill>
                  <a:schemeClr val="accent4">
                    <a:lumMod val="75000"/>
                  </a:schemeClr>
                </a:solidFill>
              </a:rPr>
              <a:t>Хагаду </a:t>
            </a:r>
            <a:r>
              <a:rPr lang="ru-RU" dirty="0" smtClean="0"/>
              <a:t>(предања, традиције, медицину, астрономију итд.). </a:t>
            </a:r>
          </a:p>
          <a:p>
            <a:pPr algn="just"/>
            <a:r>
              <a:rPr lang="ru-RU" dirty="0" smtClean="0"/>
              <a:t>Талмуд је давао велико медицинско знање рабинима око познавања здравља животиње, гинекологије, анатомије и високо разумевање лекарске етике. </a:t>
            </a:r>
          </a:p>
          <a:p>
            <a:pPr algn="just"/>
            <a:r>
              <a:rPr lang="ru-RU" dirty="0" smtClean="0"/>
              <a:t>Жидовска медицина која је касније извршила велики утицај на почетку развоја хришћанске медицине, није била куративна већ превентивна.</a:t>
            </a:r>
            <a:endParaRPr lang="en-US"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just"/>
            <a:r>
              <a:rPr lang="ru-RU" dirty="0" smtClean="0"/>
              <a:t>На каснији развој </a:t>
            </a:r>
            <a:r>
              <a:rPr lang="sr-Cyrl-RS" dirty="0" smtClean="0"/>
              <a:t>јеврејске</a:t>
            </a:r>
            <a:r>
              <a:rPr lang="ru-RU" dirty="0" smtClean="0"/>
              <a:t> медицине важну улогу одиграо је Нови завет. </a:t>
            </a:r>
          </a:p>
          <a:p>
            <a:pPr algn="just"/>
            <a:r>
              <a:rPr lang="ru-RU" dirty="0" smtClean="0"/>
              <a:t>У Библији се на више места спомиње особа која припрема масти (нека врста претече апотекара), па су жидови почели да узгајају ароматичне биљне врсте и зачинско биље и од њих припремали лековите растворе у вину, сирћету итд...</a:t>
            </a:r>
            <a:endParaRPr lang="en-US"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ru-RU" sz="2800" dirty="0" smtClean="0"/>
              <a:t>Јеврејски кантор из (14. века) у Ал-Андалузу чита хагаду </a:t>
            </a:r>
            <a:br>
              <a:rPr lang="ru-RU" sz="2800" dirty="0" smtClean="0"/>
            </a:br>
            <a:r>
              <a:rPr lang="ru-RU" sz="2800" dirty="0" smtClean="0"/>
              <a:t>(поглавља о предању, традицији, медицини, астрономији)</a:t>
            </a:r>
            <a:endParaRPr lang="en-US" sz="2800" dirty="0"/>
          </a:p>
        </p:txBody>
      </p:sp>
      <p:pic>
        <p:nvPicPr>
          <p:cNvPr id="115714" name="Picture 2" descr="https://upload.wikimedia.org/wikipedia/commons/thumb/f/f4/Andalus_cantor.JPG/200px-Andalus_cantor.JPG"/>
          <p:cNvPicPr>
            <a:picLocks noChangeAspect="1" noChangeArrowheads="1"/>
          </p:cNvPicPr>
          <p:nvPr/>
        </p:nvPicPr>
        <p:blipFill>
          <a:blip r:embed="rId2"/>
          <a:srcRect/>
          <a:stretch>
            <a:fillRect/>
          </a:stretch>
        </p:blipFill>
        <p:spPr bwMode="auto">
          <a:xfrm>
            <a:off x="4297680" y="2508068"/>
            <a:ext cx="2978331" cy="3749039"/>
          </a:xfrm>
          <a:prstGeom prst="rect">
            <a:avLst/>
          </a:prstGeom>
          <a:noFill/>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lstStyle/>
          <a:p>
            <a:pPr algn="ctr"/>
            <a:r>
              <a:rPr lang="sr-Cyrl-RS" dirty="0" smtClean="0">
                <a:latin typeface="Times New Roman" panose="02020603050405020304" pitchFamily="18" charset="0"/>
                <a:cs typeface="Times New Roman" panose="02020603050405020304" pitchFamily="18" charset="0"/>
              </a:rPr>
              <a:t> </a:t>
            </a:r>
            <a:r>
              <a:rPr lang="sr-Cyrl-RS" dirty="0" smtClean="0">
                <a:latin typeface="Calibri" panose="020F0502020204030204" pitchFamily="34" charset="0"/>
                <a:cs typeface="Calibri" panose="020F0502020204030204" pitchFamily="34" charset="0"/>
              </a:rPr>
              <a:t>ХВАЛА НА ПАЖЊИ!</a:t>
            </a:r>
            <a:endParaRPr lang="en-US" dirty="0"/>
          </a:p>
        </p:txBody>
      </p:sp>
    </p:spTree>
    <p:extLst>
      <p:ext uri="{BB962C8B-B14F-4D97-AF65-F5344CB8AC3E}">
        <p14:creationId xmlns:p14="http://schemas.microsoft.com/office/powerpoint/2010/main" xmlns="" val="23605799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ru-RU" b="1" dirty="0" smtClean="0"/>
              <a:t>Старе медицинске културе ван Европе</a:t>
            </a:r>
            <a:br>
              <a:rPr lang="ru-RU" b="1" dirty="0" smtClean="0"/>
            </a:br>
            <a:endParaRPr lang="en-US" dirty="0"/>
          </a:p>
        </p:txBody>
      </p:sp>
      <p:sp>
        <p:nvSpPr>
          <p:cNvPr id="3" name="Content Placeholder 2"/>
          <p:cNvSpPr>
            <a:spLocks noGrp="1"/>
          </p:cNvSpPr>
          <p:nvPr>
            <p:ph idx="1"/>
          </p:nvPr>
        </p:nvSpPr>
        <p:spPr/>
        <p:txBody>
          <a:bodyPr>
            <a:normAutofit/>
          </a:bodyPr>
          <a:lstStyle/>
          <a:p>
            <a:pPr algn="just"/>
            <a:r>
              <a:rPr lang="ru-RU" dirty="0" smtClean="0"/>
              <a:t>Како су се прве културе, државе и градови стварале и развијале ван Европе, тако су и корени најстаријих медицинских система највећим делом настајли на основама специфичне уметности и филозофије ваневропских подручја света: </a:t>
            </a:r>
          </a:p>
          <a:p>
            <a:pPr algn="just">
              <a:buNone/>
            </a:pPr>
            <a:r>
              <a:rPr lang="ru-RU" dirty="0" smtClean="0">
                <a:solidFill>
                  <a:schemeClr val="accent4">
                    <a:lumMod val="75000"/>
                  </a:schemeClr>
                </a:solidFill>
              </a:rPr>
              <a:t>       </a:t>
            </a:r>
            <a:r>
              <a:rPr lang="ru-RU" b="1" dirty="0" smtClean="0">
                <a:solidFill>
                  <a:schemeClr val="accent4">
                    <a:lumMod val="75000"/>
                  </a:schemeClr>
                </a:solidFill>
              </a:rPr>
              <a:t>Мексико, Перу, Месопотамија, Египат, Израел, Индија и Кина</a:t>
            </a:r>
            <a:endParaRPr lang="en-US" b="1"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ru-RU" b="1" dirty="0" smtClean="0"/>
              <a:t>Медицина у Месопотамији</a:t>
            </a:r>
            <a:br>
              <a:rPr lang="ru-RU" b="1" dirty="0" smtClean="0"/>
            </a:br>
            <a:endParaRPr lang="en-US" dirty="0"/>
          </a:p>
        </p:txBody>
      </p:sp>
      <p:sp>
        <p:nvSpPr>
          <p:cNvPr id="3" name="Content Placeholder 2"/>
          <p:cNvSpPr>
            <a:spLocks noGrp="1"/>
          </p:cNvSpPr>
          <p:nvPr>
            <p:ph idx="1"/>
          </p:nvPr>
        </p:nvSpPr>
        <p:spPr>
          <a:xfrm>
            <a:off x="1295401" y="2403566"/>
            <a:ext cx="9601196" cy="3472302"/>
          </a:xfrm>
        </p:spPr>
        <p:txBody>
          <a:bodyPr>
            <a:normAutofit fontScale="92500" lnSpcReduction="20000"/>
          </a:bodyPr>
          <a:lstStyle/>
          <a:p>
            <a:pPr algn="just"/>
            <a:r>
              <a:rPr lang="ru-RU" dirty="0" smtClean="0"/>
              <a:t>Месопотамија - у подручју између река Тигар и Еуфрат, насељеном </a:t>
            </a:r>
            <a:r>
              <a:rPr lang="ru-RU" b="1" dirty="0" smtClean="0">
                <a:solidFill>
                  <a:schemeClr val="accent4">
                    <a:lumMod val="75000"/>
                  </a:schemeClr>
                </a:solidFill>
              </a:rPr>
              <a:t>Сумерцима, Акађанима, касније Вавилонцима и Асирцима, </a:t>
            </a:r>
            <a:r>
              <a:rPr lang="ru-RU" dirty="0" smtClean="0"/>
              <a:t>је једно од најважнијих подручја у историји човечанства.</a:t>
            </a:r>
          </a:p>
          <a:p>
            <a:pPr algn="just"/>
            <a:r>
              <a:rPr lang="ru-RU" dirty="0" smtClean="0"/>
              <a:t>На овим просторима никли су први сумерски градови, а ове четири културе које су цветале, карактерисала је најранија употреба писаног језика </a:t>
            </a:r>
            <a:r>
              <a:rPr lang="ru-RU" b="1" dirty="0" smtClean="0"/>
              <a:t>(</a:t>
            </a:r>
            <a:r>
              <a:rPr lang="ru-RU" b="1" dirty="0" smtClean="0">
                <a:solidFill>
                  <a:schemeClr val="accent4">
                    <a:lumMod val="75000"/>
                  </a:schemeClr>
                </a:solidFill>
              </a:rPr>
              <a:t>клинасти</a:t>
            </a:r>
            <a:r>
              <a:rPr lang="ru-RU" dirty="0" smtClean="0"/>
              <a:t>) који је преживео и до данас на многим глиненим плочама и гравирама. </a:t>
            </a:r>
          </a:p>
          <a:p>
            <a:pPr algn="just"/>
            <a:r>
              <a:rPr lang="ru-RU" dirty="0" smtClean="0"/>
              <a:t>Управо захваљујући преносу, научних, социјалних и административних информација, данашњи историчари медицине налазе најстарије медицинске писане трагове, који досежу до петог миленијума пре нове ере. </a:t>
            </a:r>
          </a:p>
          <a:p>
            <a:pPr algn="just"/>
            <a:r>
              <a:rPr lang="ru-RU" dirty="0" smtClean="0"/>
              <a:t>Због свега овога, Месопотамија је позната и као „колевка цивилизације“.</a:t>
            </a:r>
          </a:p>
          <a:p>
            <a:pPr algn="just"/>
            <a:endParaRPr lang="ru-RU" dirty="0" smtClean="0"/>
          </a:p>
          <a:p>
            <a:endParaRPr lang="en-US" dirty="0"/>
          </a:p>
        </p:txBody>
      </p:sp>
      <p:pic>
        <p:nvPicPr>
          <p:cNvPr id="1026" name="Picture 2" descr="https://upload.wikimedia.org/wikipedia/commons/thumb/9/9a/Mesopotamia.PNG/200px-Mesopotamia.PNG"/>
          <p:cNvPicPr>
            <a:picLocks noChangeAspect="1" noChangeArrowheads="1"/>
          </p:cNvPicPr>
          <p:nvPr/>
        </p:nvPicPr>
        <p:blipFill>
          <a:blip r:embed="rId2"/>
          <a:srcRect/>
          <a:stretch>
            <a:fillRect/>
          </a:stretch>
        </p:blipFill>
        <p:spPr bwMode="auto">
          <a:xfrm>
            <a:off x="1017724" y="750978"/>
            <a:ext cx="1905000" cy="1543051"/>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b="1" dirty="0" smtClean="0"/>
              <a:t>Медицина у Месопотамији</a:t>
            </a:r>
            <a:endParaRPr lang="en-US" dirty="0"/>
          </a:p>
        </p:txBody>
      </p:sp>
      <p:sp>
        <p:nvSpPr>
          <p:cNvPr id="3" name="Content Placeholder 2"/>
          <p:cNvSpPr>
            <a:spLocks noGrp="1"/>
          </p:cNvSpPr>
          <p:nvPr>
            <p:ph idx="1"/>
          </p:nvPr>
        </p:nvSpPr>
        <p:spPr/>
        <p:txBody>
          <a:bodyPr>
            <a:normAutofit/>
          </a:bodyPr>
          <a:lstStyle/>
          <a:p>
            <a:pPr algn="just"/>
            <a:r>
              <a:rPr lang="ru-RU" dirty="0" smtClean="0"/>
              <a:t>Од свих тих глинених плоча око 800 плоча, је посебно посвећено медицини. Тако је на плочици пронађеној у Нипуру (Nippur) (која се данас сматра најстаријим писаним медицинским документом) забележено неколико рецепата за лечење.</a:t>
            </a:r>
          </a:p>
          <a:p>
            <a:endParaRPr lang="en-US" dirty="0"/>
          </a:p>
        </p:txBody>
      </p:sp>
      <p:pic>
        <p:nvPicPr>
          <p:cNvPr id="4" name="Picture 4" descr="https://upload.wikimedia.org/wikipedia/commons/thumb/c/ca/Cuneiform_script2.jpg/200px-Cuneiform_script2.jpg"/>
          <p:cNvPicPr>
            <a:picLocks noChangeAspect="1" noChangeArrowheads="1"/>
          </p:cNvPicPr>
          <p:nvPr/>
        </p:nvPicPr>
        <p:blipFill>
          <a:blip r:embed="rId2"/>
          <a:srcRect/>
          <a:stretch>
            <a:fillRect/>
          </a:stretch>
        </p:blipFill>
        <p:spPr bwMode="auto">
          <a:xfrm>
            <a:off x="8040188" y="3944665"/>
            <a:ext cx="1905000" cy="2665141"/>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just"/>
            <a:r>
              <a:rPr lang="ru-RU" dirty="0" smtClean="0"/>
              <a:t>У Месопотамији је медицина имала и свог бога заштитиника. Његов симбол је била </a:t>
            </a:r>
            <a:r>
              <a:rPr lang="ru-RU" b="1" dirty="0" smtClean="0">
                <a:solidFill>
                  <a:schemeClr val="accent4">
                    <a:lumMod val="75000"/>
                  </a:schemeClr>
                </a:solidFill>
              </a:rPr>
              <a:t>змија</a:t>
            </a:r>
            <a:r>
              <a:rPr lang="ru-RU" dirty="0" smtClean="0"/>
              <a:t> која обавија жезло и потиче из трећег миленијума пре н.е. </a:t>
            </a:r>
          </a:p>
          <a:p>
            <a:pPr algn="just"/>
            <a:r>
              <a:rPr lang="ru-RU" dirty="0" smtClean="0"/>
              <a:t>Култ змије постојо је и код свих древних народа, преузели су га Грци а он се одржао све до данас.</a:t>
            </a:r>
            <a:endParaRPr lang="en-US" dirty="0"/>
          </a:p>
        </p:txBody>
      </p:sp>
      <p:sp>
        <p:nvSpPr>
          <p:cNvPr id="4" name="Title 1"/>
          <p:cNvSpPr>
            <a:spLocks noGrp="1"/>
          </p:cNvSpPr>
          <p:nvPr>
            <p:ph type="title"/>
          </p:nvPr>
        </p:nvSpPr>
        <p:spPr/>
        <p:txBody>
          <a:bodyPr/>
          <a:lstStyle/>
          <a:p>
            <a:r>
              <a:rPr lang="ru-RU" b="1" dirty="0" smtClean="0"/>
              <a:t>Медицина у Месопотамији</a:t>
            </a:r>
            <a:endParaRPr lang="en-US" dirty="0"/>
          </a:p>
        </p:txBody>
      </p:sp>
      <p:pic>
        <p:nvPicPr>
          <p:cNvPr id="5" name="Picture 9" descr="Fi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5536565" y="4239669"/>
            <a:ext cx="3203575" cy="20827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smtClean="0"/>
              <a:t>Медицина вавилонско-асирске културе</a:t>
            </a:r>
            <a:endParaRPr lang="en-US" dirty="0"/>
          </a:p>
        </p:txBody>
      </p:sp>
      <p:sp>
        <p:nvSpPr>
          <p:cNvPr id="3" name="Content Placeholder 2"/>
          <p:cNvSpPr>
            <a:spLocks noGrp="1"/>
          </p:cNvSpPr>
          <p:nvPr>
            <p:ph idx="1"/>
          </p:nvPr>
        </p:nvSpPr>
        <p:spPr/>
        <p:txBody>
          <a:bodyPr/>
          <a:lstStyle/>
          <a:p>
            <a:pPr algn="just"/>
            <a:r>
              <a:rPr lang="ru-RU" dirty="0" smtClean="0"/>
              <a:t>Медицина вавилонско-асирске културе је изражено магично-религиозна, већим делом сумарског порекла. </a:t>
            </a:r>
          </a:p>
          <a:p>
            <a:pPr algn="just"/>
            <a:r>
              <a:rPr lang="ru-RU" dirty="0" smtClean="0"/>
              <a:t>Лечење је било по правилу повезано са магијом и јако сложеним ритуалом. </a:t>
            </a:r>
          </a:p>
          <a:p>
            <a:pPr algn="just"/>
            <a:r>
              <a:rPr lang="ru-RU" dirty="0" smtClean="0"/>
              <a:t>Они су сматрали да болести настају као последица дејства демона, да су сва догађања међусобно интимно повезана и да најтачније податке о болестима људи даје посматрање звезда и јетре жртвених животиња.</a:t>
            </a:r>
            <a:endParaRPr lang="en-US"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xmlns="" name="Organic" id="{28CDC826-8792-45C0-861B-85EB3ADEDA33}" vid="{7DAC20F1-423D-49E2-BD0B-50532748BAD0}"/>
    </a:ext>
  </a:extLst>
</a:theme>
</file>

<file path=ppt/theme/theme2.xml><?xml version="1.0" encoding="utf-8"?>
<a:theme xmlns:a="http://schemas.openxmlformats.org/drawingml/2006/main" name="1_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 xmlns:thm15="http://schemas.microsoft.com/office/thememl/2012/main" name="Organic" id="{28CDC826-8792-45C0-861B-85EB3ADEDA33}" vid="{7DAC20F1-423D-49E2-BD0B-50532748BAD0}"/>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Organic</Template>
  <TotalTime>218</TotalTime>
  <Words>3134</Words>
  <Application>Microsoft Office PowerPoint</Application>
  <PresentationFormat>Custom</PresentationFormat>
  <Paragraphs>163</Paragraphs>
  <Slides>49</Slides>
  <Notes>1</Notes>
  <HiddenSlides>0</HiddenSlides>
  <MMClips>0</MMClips>
  <ScaleCrop>false</ScaleCrop>
  <HeadingPairs>
    <vt:vector size="4" baseType="variant">
      <vt:variant>
        <vt:lpstr>Theme</vt:lpstr>
      </vt:variant>
      <vt:variant>
        <vt:i4>2</vt:i4>
      </vt:variant>
      <vt:variant>
        <vt:lpstr>Slide Titles</vt:lpstr>
      </vt:variant>
      <vt:variant>
        <vt:i4>49</vt:i4>
      </vt:variant>
    </vt:vector>
  </HeadingPairs>
  <TitlesOfParts>
    <vt:vector size="51" baseType="lpstr">
      <vt:lpstr>Organic</vt:lpstr>
      <vt:lpstr>1_Organic</vt:lpstr>
      <vt:lpstr>Обележја медицине најстаријих цивилизација    Асиро-вавилонаца, Египћана, Феничана, Јевреја    </vt:lpstr>
      <vt:lpstr>Slide 2</vt:lpstr>
      <vt:lpstr>Slide 3</vt:lpstr>
      <vt:lpstr>Slide 4</vt:lpstr>
      <vt:lpstr>Старе медицинске културе ван Европе </vt:lpstr>
      <vt:lpstr>Медицина у Месопотамији </vt:lpstr>
      <vt:lpstr>Медицина у Месопотамији</vt:lpstr>
      <vt:lpstr>Медицина у Месопотамији</vt:lpstr>
      <vt:lpstr>Медицина вавилонско-асирске културе</vt:lpstr>
      <vt:lpstr>Медицина вавилонско-асирске културе</vt:lpstr>
      <vt:lpstr>Медицина вавилонско-асирске културе</vt:lpstr>
      <vt:lpstr>Медицина вавилонско-асирске културе</vt:lpstr>
      <vt:lpstr>Хамурабијев законик, Лувр, Париз</vt:lpstr>
      <vt:lpstr>Медицина вавилонско-асирске културе</vt:lpstr>
      <vt:lpstr>ЕГИПАТСКА МЕДИЦИНА</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Старојеврејска медицина</vt:lpstr>
      <vt:lpstr>Slide 44</vt:lpstr>
      <vt:lpstr>Slide 45</vt:lpstr>
      <vt:lpstr>Slide 46</vt:lpstr>
      <vt:lpstr>Slide 47</vt:lpstr>
      <vt:lpstr>Јеврејски кантор из (14. века) у Ал-Андалузу чита хагаду  (поглавља о предању, традицији, медицини, астрономији)</vt:lpstr>
      <vt:lpstr>Slide 49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soclek</dc:creator>
  <cp:lastModifiedBy>Joca</cp:lastModifiedBy>
  <cp:revision>38</cp:revision>
  <dcterms:created xsi:type="dcterms:W3CDTF">2023-09-13T10:25:46Z</dcterms:created>
  <dcterms:modified xsi:type="dcterms:W3CDTF">2023-10-07T18:07:34Z</dcterms:modified>
</cp:coreProperties>
</file>